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673" r:id="rId2"/>
    <p:sldMasterId id="2147483685" r:id="rId3"/>
  </p:sldMasterIdLst>
  <p:notesMasterIdLst>
    <p:notesMasterId r:id="rId22"/>
  </p:notesMasterIdLst>
  <p:sldIdLst>
    <p:sldId id="454" r:id="rId4"/>
    <p:sldId id="455" r:id="rId5"/>
    <p:sldId id="436" r:id="rId6"/>
    <p:sldId id="499" r:id="rId7"/>
    <p:sldId id="504" r:id="rId8"/>
    <p:sldId id="420" r:id="rId9"/>
    <p:sldId id="496" r:id="rId10"/>
    <p:sldId id="509" r:id="rId11"/>
    <p:sldId id="505" r:id="rId12"/>
    <p:sldId id="488" r:id="rId13"/>
    <p:sldId id="501" r:id="rId14"/>
    <p:sldId id="465" r:id="rId15"/>
    <p:sldId id="506" r:id="rId16"/>
    <p:sldId id="508" r:id="rId17"/>
    <p:sldId id="503" r:id="rId18"/>
    <p:sldId id="495" r:id="rId19"/>
    <p:sldId id="448" r:id="rId20"/>
    <p:sldId id="493" r:id="rId21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44E52"/>
    <a:srgbClr val="E49291"/>
    <a:srgbClr val="B3A4C7"/>
    <a:srgbClr val="F3DCDB"/>
    <a:srgbClr val="DEEBF7"/>
    <a:srgbClr val="E2F0D9"/>
    <a:srgbClr val="DBDBDB"/>
    <a:srgbClr val="EDEDED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3"/>
    <p:restoredTop sz="85952"/>
  </p:normalViewPr>
  <p:slideViewPr>
    <p:cSldViewPr snapToGrid="0">
      <p:cViewPr varScale="1">
        <p:scale>
          <a:sx n="112" d="100"/>
          <a:sy n="112" d="100"/>
        </p:scale>
        <p:origin x="1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DAC6-6726-084A-B943-3300A7327DF8}" type="datetimeFigureOut">
              <a:rPr lang="en-SE" smtClean="0"/>
              <a:t>2023-10-09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E49C6-BBCC-964A-A7ED-C5D081E346F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4681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66751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1685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5699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9801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08691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3171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8416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8587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3930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3221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8299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1203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3034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49C6-BBCC-964A-A7ED-C5D081E346F7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270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1854-3B83-8F57-C381-FB4DF5C4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DDEBD-9E08-B42A-4173-265E9096B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4B8F-8AAF-D508-70EF-AE811FE2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0B8-7193-0842-87F2-037CE6909D10}" type="datetime1">
              <a:rPr lang="sv-SE" smtClean="0"/>
              <a:t>2023-10-09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6BCD6-88BB-A9C0-5222-DCF69D97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5EEA5-961A-ECD7-65C1-05D34A5D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D04E2578-02F2-2944-9BB8-9D3E14181B4F}" type="slidenum">
              <a:rPr lang="en-SE" smtClean="0"/>
              <a:pPr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6815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2E00C-D8FC-19C7-28E9-392E434C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0547A-B52C-AC53-63A4-FE2BD519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9B4A-3A87-FD75-637A-5FD7E1EE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D2C8-DC6F-9E4E-9C07-E1185F03B06F}" type="datetime1">
              <a:rPr lang="sv-SE" smtClean="0"/>
              <a:t>2023-10-09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157E4-8DD3-DA07-BD00-C8E48909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A384C-D9AF-B9B9-644C-22770C92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578-02F2-2944-9BB8-9D3E14181B4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7487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A54C3-4BBD-2D80-D6BA-1791C4E60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F69C1-579A-6E6B-EE1C-F7BD4FAA9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7DE5F-1421-B311-E1F0-79A6B673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41E-AD6E-DD44-BA60-8D7DD10D0D22}" type="datetime1">
              <a:rPr lang="sv-SE" smtClean="0"/>
              <a:t>2023-10-09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0F2C-03DF-3D13-B201-F61C4616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B8ED-8979-8484-F7C4-192DCAF3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578-02F2-2944-9BB8-9D3E14181B4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6593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0101" y="1752600"/>
            <a:ext cx="104375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39DDB-A9E2-4A38-8B8A-25A7D4ED5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A12E-197D-E445-B328-97B578724DD4}" type="datetime1">
              <a:rPr lang="sv-SE" smtClean="0"/>
              <a:t>2023-10-09</a:t>
            </a:fld>
            <a:endParaRPr lang="sv-S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8BD4FB-FDE3-45EC-A982-2033DD3A4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7DB1F6-FCEE-4D7D-9B47-C976D6EB3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99922" y="6317166"/>
            <a:ext cx="1625600" cy="381000"/>
          </a:xfrm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4D56864-D795-40E8-9FEC-BA1A905C0326}" type="slidenum">
              <a:rPr lang="sv-SE" altLang="en-SE" smtClean="0"/>
              <a:pPr>
                <a:defRPr/>
              </a:pPr>
              <a:t>‹#›</a:t>
            </a:fld>
            <a:endParaRPr lang="sv-SE" altLang="en-S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786AAB-94CC-4BF2-B6E1-0592F3DC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0"/>
            <a:ext cx="8940800" cy="1219200"/>
          </a:xfr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SE" dirty="0"/>
          </a:p>
        </p:txBody>
      </p:sp>
      <p:pic>
        <p:nvPicPr>
          <p:cNvPr id="10" name="Picture 9" descr="UU_sigill_NV.eps">
            <a:extLst>
              <a:ext uri="{FF2B5EF4-FFF2-40B4-BE49-F238E27FC236}">
                <a16:creationId xmlns:a16="http://schemas.microsoft.com/office/drawing/2014/main" id="{E25901D6-3D1E-4AA5-A971-C58FECC3B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12" y="1700808"/>
            <a:ext cx="419688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8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423E-1492-7C47-9EDF-05FD3ADF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54251-98B8-6E4F-A565-B17A0AE26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CC7A1-2662-A840-8274-654F0147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CE8-7040-3241-90F3-C38D60A852F5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23461-10A8-B045-BE13-B62FF859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8EB42-B905-714B-BD7C-16F60C59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1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3D24-35E0-B844-983E-7EB5E84C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8E69-BF99-CA4F-8DD9-6387F2EC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4668-6C09-3446-9AA2-15B1E34F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0427-0F00-8242-9E4E-18D492296FC5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4D128-C26A-7D42-92ED-47B592AE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E214C-75B2-514C-8EE0-F2C6A431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0063-F424-D442-AB52-9A70A714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F5A91-4B6C-3E4A-94B3-D9AA0AAB7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DB82-1801-1E4E-A943-9FD71A86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39F5-D4ED-7644-A425-A7F7ECA9E92F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37E4-F965-2B42-A46D-44991369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5B19B-97AE-0741-8852-0B88084B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75476-8F21-054D-A59C-145258044F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594600" y="1270000"/>
            <a:ext cx="45974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7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57ED-AAEC-1A42-B0EA-19E48526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7325D-6F68-9C40-B3CB-37CDF21A9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727C1-5986-9E4B-B0E6-860E8F06A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C910E-5E43-044B-A72A-1822468D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76A6-ACF7-EA42-873D-1EC46FFF39B6}" type="datetime1">
              <a:rPr lang="sv-SE" smtClean="0"/>
              <a:t>2023-10-09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B4F2A-753F-DC43-A920-4668CAB0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108EA-FB06-A149-80F0-5387523F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4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327C-D71B-8C42-8AB3-ED550DBE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166" y="365125"/>
            <a:ext cx="966322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AFED4-ABDB-5347-9A69-6EEE72C60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DAE3C-1AF7-B442-9AC5-E677406C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A1541-C2F5-7449-8521-4A0F79ED9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B282F-3872-ED4C-BAC2-551CC7415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1A220-175C-E74F-BF3D-8FB50220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5F5C-6B39-AB47-8008-76A3AC3D35E8}" type="datetime1">
              <a:rPr lang="sv-SE" smtClean="0"/>
              <a:t>2023-10-09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E55F4-CA9A-BB4A-95FB-CFF0EE73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20D9D-AFDD-E145-80EB-39A4C603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E4AA-96EE-3348-BBAB-2E61FB7F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0FAC3-2695-FB45-8B07-2F5617BA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52D-FED3-6840-8168-974703B77F81}" type="datetime1">
              <a:rPr lang="sv-SE" smtClean="0"/>
              <a:t>2023-10-09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6039C-5F8C-BD4A-BFFD-76BB5D30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F3F0E-6F41-1445-9179-EFD8F4FD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48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8B206-A086-D24D-8398-A10C4D2A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78D-E14A-FA4C-B10C-D29ADF7A1123}" type="datetime1">
              <a:rPr lang="sv-SE" smtClean="0"/>
              <a:t>2023-10-09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750BA-F083-AC4D-B82A-28739D7E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4E72E-9149-9B49-B5FF-A17B2914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1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7DE3-711F-9E35-C42B-190AEFD2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9F2E5-64B8-B871-95EB-7F33962A1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A53C5-72EA-5418-A6F1-84A3D3CC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E8E7-3B70-3B40-8222-FC5CEFF5A70D}" type="datetime1">
              <a:rPr lang="sv-SE" smtClean="0"/>
              <a:t>2023-10-09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4859-7B2B-983E-7084-89AD97B1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8A17CC-6E37-0EAE-B83C-BA8F7711F591}"/>
              </a:ext>
            </a:extLst>
          </p:cNvPr>
          <p:cNvSpPr/>
          <p:nvPr userDrawn="1"/>
        </p:nvSpPr>
        <p:spPr>
          <a:xfrm>
            <a:off x="8610600" y="6579476"/>
            <a:ext cx="3581400" cy="278524"/>
          </a:xfrm>
          <a:prstGeom prst="rect">
            <a:avLst/>
          </a:prstGeom>
          <a:solidFill>
            <a:srgbClr val="99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FBE94-D6E5-F9F9-8778-CC1C78CE67E0}"/>
              </a:ext>
            </a:extLst>
          </p:cNvPr>
          <p:cNvSpPr txBox="1">
            <a:spLocks/>
          </p:cNvSpPr>
          <p:nvPr userDrawn="1"/>
        </p:nvSpPr>
        <p:spPr>
          <a:xfrm>
            <a:off x="8610600" y="6534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08B29-1608-CC40-9BBB-C7FE5BD26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panose="02000503020000020003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74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51B3-FAF6-1846-8BD3-911B1C4A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083" y="457200"/>
            <a:ext cx="316394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8A6C-41FC-1E40-A7C7-3A9307A8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20F32-AC14-4D44-BA8B-DE82E1B9C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CA784-29BA-9947-B064-0EF31FBB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0E9-69A2-134D-A3FC-3F7168E679C9}" type="datetime1">
              <a:rPr lang="sv-SE" smtClean="0"/>
              <a:t>2023-10-09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02A62-ACAF-BD48-B2E0-F1E0459B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B26DE-506A-F84E-8D09-09FFCDEE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6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1B88-63E2-5945-A0EB-F32B941B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72" y="457200"/>
            <a:ext cx="317445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83386-01C9-0645-8892-692A45B3E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5F118-1F85-3F44-85FF-7FC66095E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61A5A-A88C-9142-AB20-3BA16146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840A-D430-854F-8EA4-C512BD12D764}" type="datetime1">
              <a:rPr lang="sv-SE" smtClean="0"/>
              <a:t>2023-10-09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9F6E9-7A50-084F-8087-3284D33D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25C9-9229-6440-8831-4D18630D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3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A9B91-D37F-434A-BD5D-6227F62B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072B6-B1A9-1C40-B0C0-3EFC416F7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F6FB3-A71B-D44E-BF62-E3AFC9C4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9ECD-C055-1B4C-8E5C-72BFC8D559CA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475F-AF7A-8040-8D2B-5AF03811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8D99-5F04-2D49-87A9-DE61324C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9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145DB-9E5B-9247-AE08-000B2615B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64314-ABA2-B743-BE4E-ED8B3837A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EA1A9-226F-4A4A-BE4B-2E845DD9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BF07-4C3F-E845-B0A1-EDFAA3A48D95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8434F-8D98-2542-A3A4-5753C298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4DD97-49E7-524E-B62E-B0C7FEA0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5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423E-1492-7C47-9EDF-05FD3ADF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54251-98B8-6E4F-A565-B17A0AE26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CC7A1-2662-A840-8274-654F0147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B477-DB46-1E44-A6D2-554B85BD617A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23461-10A8-B045-BE13-B62FF859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8EB42-B905-714B-BD7C-16F60C59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B1EE8-CA1C-794F-9CDD-246D1DD7D7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594600" y="1270000"/>
            <a:ext cx="45974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7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3D24-35E0-B844-983E-7EB5E84C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8E69-BF99-CA4F-8DD9-6387F2EC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4668-6C09-3446-9AA2-15B1E34F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1298-08CD-2049-B4CC-9B096B322AC3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4D128-C26A-7D42-92ED-47B592AE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E214C-75B2-514C-8EE0-F2C6A431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4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0063-F424-D442-AB52-9A70A714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F5A91-4B6C-3E4A-94B3-D9AA0AAB7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DB82-1801-1E4E-A943-9FD71A86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A7D6-6168-8B48-8930-9FFEE5D9660D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37E4-F965-2B42-A46D-44991369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5B19B-97AE-0741-8852-0B88084B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75476-8F21-054D-A59C-145258044F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594600" y="1270000"/>
            <a:ext cx="45974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29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57ED-AAEC-1A42-B0EA-19E48526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7325D-6F68-9C40-B3CB-37CDF21A9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727C1-5986-9E4B-B0E6-860E8F06A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C910E-5E43-044B-A72A-1822468D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E2D-C32E-1844-A1C0-52EDFE0B5B4D}" type="datetime1">
              <a:rPr lang="sv-SE" smtClean="0"/>
              <a:t>2023-10-09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B4F2A-753F-DC43-A920-4668CAB0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108EA-FB06-A149-80F0-5387523F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51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327C-D71B-8C42-8AB3-ED550DBE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166" y="365125"/>
            <a:ext cx="966322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AFED4-ABDB-5347-9A69-6EEE72C60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DAE3C-1AF7-B442-9AC5-E677406C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A1541-C2F5-7449-8521-4A0F79ED9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B282F-3872-ED4C-BAC2-551CC7415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1A220-175C-E74F-BF3D-8FB50220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5804-980F-BA43-9166-DB21529A3B18}" type="datetime1">
              <a:rPr lang="sv-SE" smtClean="0"/>
              <a:t>2023-10-09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E55F4-CA9A-BB4A-95FB-CFF0EE73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20D9D-AFDD-E145-80EB-39A4C603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2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E4AA-96EE-3348-BBAB-2E61FB7F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0FAC3-2695-FB45-8B07-2F5617BA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A62D-FEEA-5A40-92B4-34E19C725AEB}" type="datetime1">
              <a:rPr lang="sv-SE" smtClean="0"/>
              <a:t>2023-10-09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6039C-5F8C-BD4A-BFFD-76BB5D30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F3F0E-6F41-1445-9179-EFD8F4FD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9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6CB4-7B4D-022F-1967-BECDBA16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14328-463E-F78E-85B2-ADFBD96DC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23399-F115-8B3B-FFDB-39D7E4F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E684-FCF2-9F45-B073-BC665859EBF1}" type="datetime1">
              <a:rPr lang="sv-SE" smtClean="0"/>
              <a:t>2023-10-09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F9FA-6DCA-E7CE-C432-B63EF903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F658-45A4-D86E-CE49-6BF5D0F7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578-02F2-2944-9BB8-9D3E14181B4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22049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8B206-A086-D24D-8398-A10C4D2A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5CAA-06B1-204F-8784-D973B3455844}" type="datetime1">
              <a:rPr lang="sv-SE" smtClean="0"/>
              <a:t>2023-10-09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750BA-F083-AC4D-B82A-28739D7E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4E72E-9149-9B49-B5FF-A17B2914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3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51B3-FAF6-1846-8BD3-911B1C4A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083" y="457200"/>
            <a:ext cx="316394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8A6C-41FC-1E40-A7C7-3A9307A8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20F32-AC14-4D44-BA8B-DE82E1B9C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CA784-29BA-9947-B064-0EF31FBB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0D32-3983-7244-97C2-255E965337BE}" type="datetime1">
              <a:rPr lang="sv-SE" smtClean="0"/>
              <a:t>2023-10-09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02A62-ACAF-BD48-B2E0-F1E0459B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B26DE-506A-F84E-8D09-09FFCDEE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90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1B88-63E2-5945-A0EB-F32B941B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72" y="457200"/>
            <a:ext cx="317445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83386-01C9-0645-8892-692A45B3E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5F118-1F85-3F44-85FF-7FC66095E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61A5A-A88C-9142-AB20-3BA16146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9486-DD04-3244-9E01-11321ED49891}" type="datetime1">
              <a:rPr lang="sv-SE" smtClean="0"/>
              <a:t>2023-10-09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9F6E9-7A50-084F-8087-3284D33D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225C9-9229-6440-8831-4D18630D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3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A9B91-D37F-434A-BD5D-6227F62B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072B6-B1A9-1C40-B0C0-3EFC416F7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F6FB3-A71B-D44E-BF62-E3AFC9C4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A698-780D-1B4A-912F-C7A3B11BCDE5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475F-AF7A-8040-8D2B-5AF03811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8D99-5F04-2D49-87A9-DE61324C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97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145DB-9E5B-9247-AE08-000B2615B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64314-ABA2-B743-BE4E-ED8B3837A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EA1A9-226F-4A4A-BE4B-2E845DD9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BDF-1551-AB41-B479-AFB136CA1FCF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8434F-8D98-2542-A3A4-5753C298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4DD97-49E7-524E-B62E-B0C7FEA0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8B29-1608-CC40-9BBB-C7FE5BD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4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DCAE-A7B2-D297-953E-3117F16C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A6CA3-4439-29CB-A43A-27EE646A6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962DB-AD63-25E1-FCC3-9AEBAA717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DB5CF-0AE4-8405-5BAA-C370E1AC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1F2A-C25C-264A-BB21-B43FE4D89455}" type="datetime1">
              <a:rPr lang="sv-SE" smtClean="0"/>
              <a:t>2023-10-09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B9EF0-DAF1-52B4-7DDA-83C1C499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32C49-7C21-86B4-FFE3-FBA98B11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578-02F2-2944-9BB8-9D3E14181B4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9537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6A53-5011-A9F1-6E33-BF2FCEB8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39AC1-315B-F9DC-027B-4AD5ACC47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07998-AFCF-9053-1F1B-6F9D6FF68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DACE4-9259-0E26-F2B5-12355FB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C0E50-9452-0A58-F304-2D1C7A80B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4A9FF8-BFB9-EC7A-A085-DF55BDEC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1213-B900-3441-8C5A-298874C361E4}" type="datetime1">
              <a:rPr lang="sv-SE" smtClean="0"/>
              <a:t>2023-10-09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A67CBE-F5AA-618F-4970-67D52CB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00583-1259-892A-49C2-42A4B204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578-02F2-2944-9BB8-9D3E14181B4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058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9556-7CF2-0496-0231-F66B07FE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E3F7D-9507-27EF-DFC7-46539E42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32DE-4293-DE42-906B-ABB6A20B6F97}" type="datetime1">
              <a:rPr lang="sv-SE" smtClean="0"/>
              <a:t>2023-10-09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9640B-3F52-A08A-3CAB-360ED920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5F7D5-38EA-E006-6396-BEC73F59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578-02F2-2944-9BB8-9D3E14181B4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5623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0C87A-9DB9-AA1B-DC57-695C3799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1D6E-3472-134A-A5D9-64394AC7C6D9}" type="datetime1">
              <a:rPr lang="sv-SE" smtClean="0"/>
              <a:t>2023-10-09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7508B-5C60-5FE3-4F50-D313989C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002EE-3B54-C273-A805-F6464781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578-02F2-2944-9BB8-9D3E14181B4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9643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F61B-7201-D458-A1F4-B103407E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572B5-89F8-9AEC-67B7-A9E447E3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FDB0A-448F-4CBC-0BFA-E21DCF7B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4BA3F-8FF4-A817-0832-838D5304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E072-1E0F-024B-9EB3-43B90977DFBE}" type="datetime1">
              <a:rPr lang="sv-SE" smtClean="0"/>
              <a:t>2023-10-09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FD78B-FDCA-07A4-E055-5C02415B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C3F50-0419-9145-DACD-F7E3C894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578-02F2-2944-9BB8-9D3E14181B4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2752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A895-5B6C-10A9-368F-3629C53D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932DF-69CF-7CA1-D2DA-D7503FEFE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EBE0A-11B9-B5F7-C425-ED1FAF941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BCC33-6D3C-8F07-0E49-44A4F28B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D16D-1096-AD48-8DE5-6033A14AEE08}" type="datetime1">
              <a:rPr lang="sv-SE" smtClean="0"/>
              <a:t>2023-10-09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488A8-5930-9006-4AA6-CD7A07A4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AED8D-A364-8796-6547-62DBD0C4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2578-02F2-2944-9BB8-9D3E14181B4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2437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E4EE6-D665-860A-581D-E93FBDC0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9625A-49DC-E47A-C7B7-B715A4DBC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AD61-65E7-8C1F-8605-1BB56E3DE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720E-FF0F-CA44-B99E-EC50E8E069B5}" type="datetime1">
              <a:rPr lang="sv-SE" smtClean="0"/>
              <a:t>2023-10-09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A15DD-8FED-A168-6152-A2D1821D3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3370A-CFB4-0DF0-2664-B1F5B44C2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2578-02F2-2944-9BB8-9D3E14181B4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9967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4DBF61-2539-EE48-9E0D-70D7F70E3B32}"/>
              </a:ext>
            </a:extLst>
          </p:cNvPr>
          <p:cNvGrpSpPr/>
          <p:nvPr/>
        </p:nvGrpSpPr>
        <p:grpSpPr>
          <a:xfrm>
            <a:off x="275523" y="0"/>
            <a:ext cx="1125353" cy="1690688"/>
            <a:chOff x="1061546" y="0"/>
            <a:chExt cx="1524000" cy="2289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829836-C7C7-0E40-B748-D69CEF9DE79E}"/>
                </a:ext>
              </a:extLst>
            </p:cNvPr>
            <p:cNvSpPr/>
            <p:nvPr/>
          </p:nvSpPr>
          <p:spPr>
            <a:xfrm>
              <a:off x="1061546" y="0"/>
              <a:ext cx="1524000" cy="22896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4F0D86-B50F-5B44-909A-59271D82A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61546" y="765600"/>
              <a:ext cx="1524000" cy="1524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5FEE1-53BA-394B-9B83-D513A6DD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186" y="365125"/>
            <a:ext cx="96406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6693E-CDBD-1F46-8597-8BF9503DE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4BE12F-CF4D-ED48-BCC7-9AD201258B3D}"/>
              </a:ext>
            </a:extLst>
          </p:cNvPr>
          <p:cNvSpPr/>
          <p:nvPr/>
        </p:nvSpPr>
        <p:spPr>
          <a:xfrm>
            <a:off x="8610600" y="6579476"/>
            <a:ext cx="3581400" cy="278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167442-158C-1741-82BF-CE99C421C5E4}"/>
              </a:ext>
            </a:extLst>
          </p:cNvPr>
          <p:cNvSpPr/>
          <p:nvPr/>
        </p:nvSpPr>
        <p:spPr>
          <a:xfrm>
            <a:off x="0" y="6579476"/>
            <a:ext cx="8610600" cy="278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9732-5639-D74A-9FAC-DD8B90EF0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4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  <a:latin typeface="Avenir" panose="02000503020000020003" pitchFamily="2" charset="0"/>
              </a:defRPr>
            </a:lvl1pPr>
          </a:lstStyle>
          <a:p>
            <a:fld id="{51084BF1-D400-9E4E-AA3A-BA2CA4BA19CE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17BD2-ACF0-4740-932A-D1CDB9B47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49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F10A-81E5-1A41-A421-F1F3D7A83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34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fld id="{CE108B29-1608-CC40-9BBB-C7FE5BD2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2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4DBF61-2539-EE48-9E0D-70D7F70E3B32}"/>
              </a:ext>
            </a:extLst>
          </p:cNvPr>
          <p:cNvGrpSpPr/>
          <p:nvPr/>
        </p:nvGrpSpPr>
        <p:grpSpPr>
          <a:xfrm>
            <a:off x="493987" y="0"/>
            <a:ext cx="1125353" cy="1690688"/>
            <a:chOff x="1061546" y="0"/>
            <a:chExt cx="1524000" cy="2289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829836-C7C7-0E40-B748-D69CEF9DE79E}"/>
                </a:ext>
              </a:extLst>
            </p:cNvPr>
            <p:cNvSpPr/>
            <p:nvPr/>
          </p:nvSpPr>
          <p:spPr>
            <a:xfrm>
              <a:off x="1061546" y="0"/>
              <a:ext cx="1524000" cy="22896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4F0D86-B50F-5B44-909A-59271D82A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61546" y="765600"/>
              <a:ext cx="1524000" cy="1524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5FEE1-53BA-394B-9B83-D513A6DD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186" y="365125"/>
            <a:ext cx="96406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6693E-CDBD-1F46-8597-8BF9503DE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4BE12F-CF4D-ED48-BCC7-9AD201258B3D}"/>
              </a:ext>
            </a:extLst>
          </p:cNvPr>
          <p:cNvSpPr/>
          <p:nvPr/>
        </p:nvSpPr>
        <p:spPr>
          <a:xfrm>
            <a:off x="8610600" y="6579476"/>
            <a:ext cx="3581400" cy="278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167442-158C-1741-82BF-CE99C421C5E4}"/>
              </a:ext>
            </a:extLst>
          </p:cNvPr>
          <p:cNvSpPr/>
          <p:nvPr/>
        </p:nvSpPr>
        <p:spPr>
          <a:xfrm>
            <a:off x="0" y="6579476"/>
            <a:ext cx="8610600" cy="278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9732-5639-D74A-9FAC-DD8B90EF0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4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  <a:latin typeface="Avenir" panose="02000503020000020003" pitchFamily="2" charset="0"/>
              </a:defRPr>
            </a:lvl1pPr>
          </a:lstStyle>
          <a:p>
            <a:fld id="{6065F878-4054-6442-9765-7FCF6E4603F3}" type="datetime1">
              <a:rPr lang="sv-SE" smtClean="0"/>
              <a:t>2023-10-09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17BD2-ACF0-4740-932A-D1CDB9B47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49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F10A-81E5-1A41-A421-F1F3D7A83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34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fld id="{CE108B29-1608-CC40-9BBB-C7FE5BD2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B287E0-DC18-1799-5811-932E1431B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Protean: Resource Efficient Instruction Prefetching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1CA8D1B-76EF-046E-0FDE-D2F7AD5CB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E" dirty="0"/>
              <a:t>Muhammad Hassan, Chang Hyun P</a:t>
            </a:r>
            <a:r>
              <a:rPr lang="en-GB" dirty="0"/>
              <a:t>a</a:t>
            </a:r>
            <a:r>
              <a:rPr lang="en-SE" dirty="0"/>
              <a:t>rk, David Black-Schaffer</a:t>
            </a:r>
          </a:p>
          <a:p>
            <a:endParaRPr lang="en-SE" dirty="0"/>
          </a:p>
          <a:p>
            <a:r>
              <a:rPr lang="en-SE"/>
              <a:t>Slides by Muhammad Hassan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BDCF0-31C2-AB80-5D65-E302063A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E2578-02F2-2944-9BB8-9D3E14181B4F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panose="02000503020000020003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6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0681-4C02-B21B-010A-861EB0EB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Understanding BTB misses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6C40D3-89D7-6169-D2D7-69C747970EA2}"/>
              </a:ext>
            </a:extLst>
          </p:cNvPr>
          <p:cNvGrpSpPr/>
          <p:nvPr/>
        </p:nvGrpSpPr>
        <p:grpSpPr>
          <a:xfrm>
            <a:off x="5093300" y="2916128"/>
            <a:ext cx="5853546" cy="1783080"/>
            <a:chOff x="5093300" y="2916128"/>
            <a:chExt cx="5853546" cy="17830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0456D-E344-B23B-FAB5-6A7CBEBB04CB}"/>
                </a:ext>
              </a:extLst>
            </p:cNvPr>
            <p:cNvSpPr/>
            <p:nvPr/>
          </p:nvSpPr>
          <p:spPr>
            <a:xfrm>
              <a:off x="5093300" y="2916128"/>
              <a:ext cx="1673260" cy="1783080"/>
            </a:xfrm>
            <a:prstGeom prst="rect">
              <a:avLst/>
            </a:prstGeom>
            <a:solidFill>
              <a:srgbClr val="B3A3C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88C9B0-336D-125F-4F5F-CA6A5BED2DE7}"/>
                </a:ext>
              </a:extLst>
            </p:cNvPr>
            <p:cNvSpPr/>
            <p:nvPr/>
          </p:nvSpPr>
          <p:spPr>
            <a:xfrm>
              <a:off x="5303520" y="3127248"/>
              <a:ext cx="1261872" cy="5486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L1I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033A08-28A7-C2AB-0222-736AE1C52981}"/>
                </a:ext>
              </a:extLst>
            </p:cNvPr>
            <p:cNvSpPr/>
            <p:nvPr/>
          </p:nvSpPr>
          <p:spPr>
            <a:xfrm>
              <a:off x="5312664" y="3935684"/>
              <a:ext cx="1261872" cy="5486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ITLB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87F0FA-7458-7F80-2C7D-882BB999189B}"/>
                </a:ext>
              </a:extLst>
            </p:cNvPr>
            <p:cNvSpPr/>
            <p:nvPr/>
          </p:nvSpPr>
          <p:spPr>
            <a:xfrm rot="16200000">
              <a:off x="7128286" y="3481578"/>
              <a:ext cx="1438656" cy="624748"/>
            </a:xfrm>
            <a:prstGeom prst="rect">
              <a:avLst/>
            </a:prstGeom>
            <a:solidFill>
              <a:srgbClr val="B9CDE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Decode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A52277-FEAF-95AF-5AEE-73C0200953E0}"/>
                </a:ext>
              </a:extLst>
            </p:cNvPr>
            <p:cNvSpPr/>
            <p:nvPr/>
          </p:nvSpPr>
          <p:spPr>
            <a:xfrm rot="16200000">
              <a:off x="8521714" y="3499866"/>
              <a:ext cx="1438656" cy="624748"/>
            </a:xfrm>
            <a:prstGeom prst="rect">
              <a:avLst/>
            </a:prstGeom>
            <a:solidFill>
              <a:srgbClr val="B9CDE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Exec.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80277D-900C-CC6F-EE08-1BCD59441BA9}"/>
                </a:ext>
              </a:extLst>
            </p:cNvPr>
            <p:cNvSpPr/>
            <p:nvPr/>
          </p:nvSpPr>
          <p:spPr>
            <a:xfrm rot="16200000">
              <a:off x="9915144" y="3481578"/>
              <a:ext cx="1438656" cy="624748"/>
            </a:xfrm>
            <a:prstGeom prst="rect">
              <a:avLst/>
            </a:prstGeom>
            <a:solidFill>
              <a:srgbClr val="B9CDE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Retire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D6E6757-9A1E-37E1-3DB9-BF860F4065E5}"/>
                </a:ext>
              </a:extLst>
            </p:cNvPr>
            <p:cNvCxnSpPr/>
            <p:nvPr/>
          </p:nvCxnSpPr>
          <p:spPr>
            <a:xfrm>
              <a:off x="6880900" y="3807668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11A08F-62C4-C664-BD02-6604E0854A8E}"/>
                </a:ext>
              </a:extLst>
            </p:cNvPr>
            <p:cNvCxnSpPr/>
            <p:nvPr/>
          </p:nvCxnSpPr>
          <p:spPr>
            <a:xfrm>
              <a:off x="8274328" y="3807668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29A76E8-4D77-F3AF-EAB5-86919DC776C6}"/>
                </a:ext>
              </a:extLst>
            </p:cNvPr>
            <p:cNvCxnSpPr/>
            <p:nvPr/>
          </p:nvCxnSpPr>
          <p:spPr>
            <a:xfrm>
              <a:off x="9667756" y="3829720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1D3750-8DE5-359E-FE5D-26FE3F6259C3}"/>
              </a:ext>
            </a:extLst>
          </p:cNvPr>
          <p:cNvGrpSpPr/>
          <p:nvPr/>
        </p:nvGrpSpPr>
        <p:grpSpPr>
          <a:xfrm>
            <a:off x="4956048" y="5742431"/>
            <a:ext cx="6137506" cy="468000"/>
            <a:chOff x="4956048" y="5742431"/>
            <a:chExt cx="6137506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C11378-F151-457A-8F70-A5A110143D27}"/>
                </a:ext>
              </a:extLst>
            </p:cNvPr>
            <p:cNvSpPr/>
            <p:nvPr/>
          </p:nvSpPr>
          <p:spPr>
            <a:xfrm>
              <a:off x="4956048" y="5742431"/>
              <a:ext cx="1937252" cy="468000"/>
            </a:xfrm>
            <a:prstGeom prst="rect">
              <a:avLst/>
            </a:prstGeom>
            <a:solidFill>
              <a:srgbClr val="B3A3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b="1" dirty="0">
                  <a:solidFill>
                    <a:schemeClr val="tx1"/>
                  </a:solidFill>
                </a:rPr>
                <a:t>Fetch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108481-EF71-AF4B-789F-185E38C5E015}"/>
                </a:ext>
              </a:extLst>
            </p:cNvPr>
            <p:cNvSpPr/>
            <p:nvPr/>
          </p:nvSpPr>
          <p:spPr>
            <a:xfrm>
              <a:off x="7493554" y="5742432"/>
              <a:ext cx="3600000" cy="467914"/>
            </a:xfrm>
            <a:prstGeom prst="rect">
              <a:avLst/>
            </a:prstGeom>
            <a:solidFill>
              <a:srgbClr val="B9CD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b="1" dirty="0">
                  <a:solidFill>
                    <a:schemeClr val="tx1"/>
                  </a:solidFill>
                </a:rPr>
                <a:t>Pipeline</a:t>
              </a:r>
              <a:endParaRPr lang="en-SE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5B493C3-A1A8-662E-F094-1F5FB39BF033}"/>
              </a:ext>
            </a:extLst>
          </p:cNvPr>
          <p:cNvSpPr/>
          <p:nvPr/>
        </p:nvSpPr>
        <p:spPr>
          <a:xfrm>
            <a:off x="1068370" y="5742431"/>
            <a:ext cx="2700000" cy="468000"/>
          </a:xfrm>
          <a:prstGeom prst="rect">
            <a:avLst/>
          </a:prstGeom>
          <a:solidFill>
            <a:srgbClr val="F3DC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Prefetch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16F29C-D31A-E18F-BF9D-B7954A414308}"/>
              </a:ext>
            </a:extLst>
          </p:cNvPr>
          <p:cNvSpPr/>
          <p:nvPr/>
        </p:nvSpPr>
        <p:spPr>
          <a:xfrm>
            <a:off x="1318131" y="3438430"/>
            <a:ext cx="2437854" cy="82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486A4F-F8B1-94F6-3564-9E1B4D365FCD}"/>
              </a:ext>
            </a:extLst>
          </p:cNvPr>
          <p:cNvSpPr/>
          <p:nvPr/>
        </p:nvSpPr>
        <p:spPr>
          <a:xfrm rot="16200000">
            <a:off x="3073017" y="3582430"/>
            <a:ext cx="828000" cy="540000"/>
          </a:xfrm>
          <a:prstGeom prst="rect">
            <a:avLst/>
          </a:prstGeom>
          <a:solidFill>
            <a:srgbClr val="B3A3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200" dirty="0">
                <a:solidFill>
                  <a:schemeClr val="tx1"/>
                </a:solidFill>
              </a:rPr>
              <a:t>Head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C97543-EC57-6A35-4087-26FF79A7A422}"/>
              </a:ext>
            </a:extLst>
          </p:cNvPr>
          <p:cNvGrpSpPr/>
          <p:nvPr/>
        </p:nvGrpSpPr>
        <p:grpSpPr>
          <a:xfrm>
            <a:off x="2436048" y="4253920"/>
            <a:ext cx="2520000" cy="396000"/>
            <a:chOff x="2436048" y="4253920"/>
            <a:chExt cx="2520000" cy="3960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09A6403-F50C-8E23-76C8-3D160A826AA9}"/>
                </a:ext>
              </a:extLst>
            </p:cNvPr>
            <p:cNvCxnSpPr/>
            <p:nvPr/>
          </p:nvCxnSpPr>
          <p:spPr>
            <a:xfrm>
              <a:off x="2436048" y="4638658"/>
              <a:ext cx="25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7BFF1D7-009A-4AE6-6BB8-1C2B1548CDE6}"/>
                </a:ext>
              </a:extLst>
            </p:cNvPr>
            <p:cNvCxnSpPr/>
            <p:nvPr/>
          </p:nvCxnSpPr>
          <p:spPr>
            <a:xfrm>
              <a:off x="2436048" y="4253920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90010B1-F038-E95D-2FFE-0FAF520955FE}"/>
              </a:ext>
            </a:extLst>
          </p:cNvPr>
          <p:cNvSpPr/>
          <p:nvPr/>
        </p:nvSpPr>
        <p:spPr>
          <a:xfrm>
            <a:off x="2232332" y="2925177"/>
            <a:ext cx="900000" cy="4416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ln w="0"/>
                <a:solidFill>
                  <a:schemeClr val="tx1"/>
                </a:solidFill>
              </a:rPr>
              <a:t>FTQ</a:t>
            </a:r>
          </a:p>
        </p:txBody>
      </p:sp>
      <p:sp>
        <p:nvSpPr>
          <p:cNvPr id="48" name="Bent Up Arrow 47">
            <a:extLst>
              <a:ext uri="{FF2B5EF4-FFF2-40B4-BE49-F238E27FC236}">
                <a16:creationId xmlns:a16="http://schemas.microsoft.com/office/drawing/2014/main" id="{BDBECE2E-A259-4F72-A178-9949C386BEB3}"/>
              </a:ext>
            </a:extLst>
          </p:cNvPr>
          <p:cNvSpPr/>
          <p:nvPr/>
        </p:nvSpPr>
        <p:spPr>
          <a:xfrm rot="5400000">
            <a:off x="488427" y="3136879"/>
            <a:ext cx="1060135" cy="566213"/>
          </a:xfrm>
          <a:prstGeom prst="bentUpArrow">
            <a:avLst>
              <a:gd name="adj1" fmla="val 3884"/>
              <a:gd name="adj2" fmla="val 11670"/>
              <a:gd name="adj3" fmla="val 271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67CD26-DD8C-97CA-85A0-6A3C35F0867F}"/>
              </a:ext>
            </a:extLst>
          </p:cNvPr>
          <p:cNvCxnSpPr>
            <a:cxnSpLocks/>
          </p:cNvCxnSpPr>
          <p:nvPr/>
        </p:nvCxnSpPr>
        <p:spPr>
          <a:xfrm flipV="1">
            <a:off x="3814114" y="3803117"/>
            <a:ext cx="1210560" cy="116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7C65C0C-C103-263E-1828-D12FDDE29131}"/>
              </a:ext>
            </a:extLst>
          </p:cNvPr>
          <p:cNvSpPr/>
          <p:nvPr/>
        </p:nvSpPr>
        <p:spPr>
          <a:xfrm rot="16200000">
            <a:off x="2513450" y="3582430"/>
            <a:ext cx="828000" cy="540000"/>
          </a:xfrm>
          <a:prstGeom prst="rect">
            <a:avLst/>
          </a:prstGeom>
          <a:solidFill>
            <a:srgbClr val="E492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2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D20CB-E2F6-6E4D-5D48-F339FCEAEF53}"/>
              </a:ext>
            </a:extLst>
          </p:cNvPr>
          <p:cNvSpPr txBox="1"/>
          <p:nvPr/>
        </p:nvSpPr>
        <p:spPr>
          <a:xfrm>
            <a:off x="3428166" y="1653592"/>
            <a:ext cx="1342505" cy="461665"/>
          </a:xfrm>
          <a:prstGeom prst="rect">
            <a:avLst/>
          </a:prstGeom>
          <a:solidFill>
            <a:srgbClr val="F3D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E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BTB miss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CE376D-353F-FC49-D714-0546ACC944D2}"/>
              </a:ext>
            </a:extLst>
          </p:cNvPr>
          <p:cNvGrpSpPr/>
          <p:nvPr/>
        </p:nvGrpSpPr>
        <p:grpSpPr>
          <a:xfrm>
            <a:off x="3380747" y="1762109"/>
            <a:ext cx="6224980" cy="1315895"/>
            <a:chOff x="3886986" y="1713849"/>
            <a:chExt cx="5714249" cy="131589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02089F1-25B0-4994-DCDD-37E7AAF4F7A3}"/>
                </a:ext>
              </a:extLst>
            </p:cNvPr>
            <p:cNvCxnSpPr/>
            <p:nvPr/>
          </p:nvCxnSpPr>
          <p:spPr>
            <a:xfrm flipV="1">
              <a:off x="9272802" y="2129744"/>
              <a:ext cx="3048" cy="90000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9AF01D9-17CC-69BB-252A-90C4CCDEB07B}"/>
                </a:ext>
              </a:extLst>
            </p:cNvPr>
            <p:cNvCxnSpPr/>
            <p:nvPr/>
          </p:nvCxnSpPr>
          <p:spPr>
            <a:xfrm flipH="1">
              <a:off x="3886986" y="2129744"/>
              <a:ext cx="5364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2694BD-1109-8670-67C5-32916E8F458F}"/>
                </a:ext>
              </a:extLst>
            </p:cNvPr>
            <p:cNvSpPr txBox="1"/>
            <p:nvPr/>
          </p:nvSpPr>
          <p:spPr>
            <a:xfrm>
              <a:off x="4324285" y="1713849"/>
              <a:ext cx="5276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Resteer (Pipeline Flush)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8E1FDE0-1EB0-9192-DED4-1C306CFDDD8A}"/>
              </a:ext>
            </a:extLst>
          </p:cNvPr>
          <p:cNvSpPr/>
          <p:nvPr/>
        </p:nvSpPr>
        <p:spPr>
          <a:xfrm>
            <a:off x="5227582" y="1037554"/>
            <a:ext cx="6723776" cy="726593"/>
          </a:xfrm>
          <a:prstGeom prst="roundRect">
            <a:avLst/>
          </a:prstGeom>
          <a:solidFill>
            <a:srgbClr val="F3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Detrimental to Performance </a:t>
            </a:r>
            <a:r>
              <a:rPr lang="en-SE" sz="240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US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</a:t>
            </a:r>
            <a:r>
              <a:rPr lang="en-SE" sz="240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front-end </a:t>
            </a:r>
            <a:r>
              <a:rPr lang="en-US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stalls</a:t>
            </a:r>
            <a:endParaRPr lang="en-SE" sz="2400" dirty="0">
              <a:ln w="0"/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398725-77EB-2A91-0C5C-CEE59876C16D}"/>
              </a:ext>
            </a:extLst>
          </p:cNvPr>
          <p:cNvSpPr/>
          <p:nvPr/>
        </p:nvSpPr>
        <p:spPr>
          <a:xfrm>
            <a:off x="481583" y="1670304"/>
            <a:ext cx="28443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EA88AD-0424-451F-704D-6891327F5225}"/>
              </a:ext>
            </a:extLst>
          </p:cNvPr>
          <p:cNvSpPr/>
          <p:nvPr/>
        </p:nvSpPr>
        <p:spPr>
          <a:xfrm>
            <a:off x="618370" y="1789720"/>
            <a:ext cx="1406862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</a:rPr>
              <a:t>Branch Predictor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BB6358-360F-33EB-F05F-BC23FF1D4EE7}"/>
              </a:ext>
            </a:extLst>
          </p:cNvPr>
          <p:cNvSpPr/>
          <p:nvPr/>
        </p:nvSpPr>
        <p:spPr>
          <a:xfrm>
            <a:off x="2195937" y="1789720"/>
            <a:ext cx="900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</a:rPr>
              <a:t>BTB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6A055-7104-0140-2CB5-C61CBD8F7165}"/>
              </a:ext>
            </a:extLst>
          </p:cNvPr>
          <p:cNvSpPr txBox="1"/>
          <p:nvPr/>
        </p:nvSpPr>
        <p:spPr>
          <a:xfrm>
            <a:off x="3839339" y="3401568"/>
            <a:ext cx="134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Demand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842597-25B9-7A62-3E90-5880733C6476}"/>
              </a:ext>
            </a:extLst>
          </p:cNvPr>
          <p:cNvGrpSpPr/>
          <p:nvPr/>
        </p:nvGrpSpPr>
        <p:grpSpPr>
          <a:xfrm>
            <a:off x="2436048" y="4239636"/>
            <a:ext cx="2520000" cy="461665"/>
            <a:chOff x="2436048" y="4239636"/>
            <a:chExt cx="2520000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2A88D5D-F34C-11F7-EE85-F697FDBFCB51}"/>
                </a:ext>
              </a:extLst>
            </p:cNvPr>
            <p:cNvCxnSpPr/>
            <p:nvPr/>
          </p:nvCxnSpPr>
          <p:spPr>
            <a:xfrm>
              <a:off x="2436048" y="4638658"/>
              <a:ext cx="25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108A75-E937-D023-521B-790319521EFF}"/>
                </a:ext>
              </a:extLst>
            </p:cNvPr>
            <p:cNvCxnSpPr/>
            <p:nvPr/>
          </p:nvCxnSpPr>
          <p:spPr>
            <a:xfrm>
              <a:off x="2436048" y="4253920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E8FE0D-C8DB-98C5-EB86-E7C3971F0F21}"/>
                </a:ext>
              </a:extLst>
            </p:cNvPr>
            <p:cNvSpPr txBox="1"/>
            <p:nvPr/>
          </p:nvSpPr>
          <p:spPr>
            <a:xfrm>
              <a:off x="3042005" y="4239636"/>
              <a:ext cx="1342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Prefetch</a:t>
              </a:r>
            </a:p>
          </p:txBody>
        </p:sp>
      </p:grpSp>
      <p:sp>
        <p:nvSpPr>
          <p:cNvPr id="25" name="Octagon 24">
            <a:extLst>
              <a:ext uri="{FF2B5EF4-FFF2-40B4-BE49-F238E27FC236}">
                <a16:creationId xmlns:a16="http://schemas.microsoft.com/office/drawing/2014/main" id="{45B24479-C8C4-9241-9A06-BA66083BA22D}"/>
              </a:ext>
            </a:extLst>
          </p:cNvPr>
          <p:cNvSpPr/>
          <p:nvPr/>
        </p:nvSpPr>
        <p:spPr>
          <a:xfrm>
            <a:off x="398007" y="3084642"/>
            <a:ext cx="735764" cy="735764"/>
          </a:xfrm>
          <a:prstGeom prst="octag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77"/>
                <a:cs typeface="Arial" panose="020B0604020202020204" pitchFamily="34" charset="0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28939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9935 -0.00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116 L 0.04583 1.85185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4.44444E-6 L 0.51667 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48" grpId="1" animBg="1"/>
      <p:bldP spid="48" grpId="4" animBg="1"/>
      <p:bldP spid="50" grpId="0" animBg="1"/>
      <p:bldP spid="50" grpId="1" animBg="1"/>
      <p:bldP spid="50" grpId="3" animBg="1"/>
      <p:bldP spid="23" grpId="0" animBg="1"/>
      <p:bldP spid="39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0681-4C02-B21B-010A-861EB0EB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Post Fetch Correction (PFC)*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6C40D3-89D7-6169-D2D7-69C747970EA2}"/>
              </a:ext>
            </a:extLst>
          </p:cNvPr>
          <p:cNvGrpSpPr/>
          <p:nvPr/>
        </p:nvGrpSpPr>
        <p:grpSpPr>
          <a:xfrm>
            <a:off x="5093300" y="2916128"/>
            <a:ext cx="5853546" cy="1783080"/>
            <a:chOff x="5093300" y="2916128"/>
            <a:chExt cx="5853546" cy="17830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10456D-E344-B23B-FAB5-6A7CBEBB04CB}"/>
                </a:ext>
              </a:extLst>
            </p:cNvPr>
            <p:cNvSpPr/>
            <p:nvPr/>
          </p:nvSpPr>
          <p:spPr>
            <a:xfrm>
              <a:off x="5093300" y="2916128"/>
              <a:ext cx="1673260" cy="1783080"/>
            </a:xfrm>
            <a:prstGeom prst="rect">
              <a:avLst/>
            </a:prstGeom>
            <a:solidFill>
              <a:srgbClr val="B3A3C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88C9B0-336D-125F-4F5F-CA6A5BED2DE7}"/>
                </a:ext>
              </a:extLst>
            </p:cNvPr>
            <p:cNvSpPr/>
            <p:nvPr/>
          </p:nvSpPr>
          <p:spPr>
            <a:xfrm>
              <a:off x="5303520" y="3127248"/>
              <a:ext cx="1261872" cy="5486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L1I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033A08-28A7-C2AB-0222-736AE1C52981}"/>
                </a:ext>
              </a:extLst>
            </p:cNvPr>
            <p:cNvSpPr/>
            <p:nvPr/>
          </p:nvSpPr>
          <p:spPr>
            <a:xfrm>
              <a:off x="5312664" y="3935684"/>
              <a:ext cx="1261872" cy="5486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ITLB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87F0FA-7458-7F80-2C7D-882BB999189B}"/>
                </a:ext>
              </a:extLst>
            </p:cNvPr>
            <p:cNvSpPr/>
            <p:nvPr/>
          </p:nvSpPr>
          <p:spPr>
            <a:xfrm rot="16200000">
              <a:off x="7128286" y="3481578"/>
              <a:ext cx="1438656" cy="624748"/>
            </a:xfrm>
            <a:prstGeom prst="rect">
              <a:avLst/>
            </a:prstGeom>
            <a:solidFill>
              <a:srgbClr val="B9CDE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Decode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A52277-FEAF-95AF-5AEE-73C0200953E0}"/>
                </a:ext>
              </a:extLst>
            </p:cNvPr>
            <p:cNvSpPr/>
            <p:nvPr/>
          </p:nvSpPr>
          <p:spPr>
            <a:xfrm rot="16200000">
              <a:off x="8521714" y="3499866"/>
              <a:ext cx="1438656" cy="624748"/>
            </a:xfrm>
            <a:prstGeom prst="rect">
              <a:avLst/>
            </a:prstGeom>
            <a:solidFill>
              <a:srgbClr val="B9CDE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Exec.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80277D-900C-CC6F-EE08-1BCD59441BA9}"/>
                </a:ext>
              </a:extLst>
            </p:cNvPr>
            <p:cNvSpPr/>
            <p:nvPr/>
          </p:nvSpPr>
          <p:spPr>
            <a:xfrm rot="16200000">
              <a:off x="9915144" y="3481578"/>
              <a:ext cx="1438656" cy="624748"/>
            </a:xfrm>
            <a:prstGeom prst="rect">
              <a:avLst/>
            </a:prstGeom>
            <a:solidFill>
              <a:srgbClr val="B9CDE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Retire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D6E6757-9A1E-37E1-3DB9-BF860F4065E5}"/>
                </a:ext>
              </a:extLst>
            </p:cNvPr>
            <p:cNvCxnSpPr/>
            <p:nvPr/>
          </p:nvCxnSpPr>
          <p:spPr>
            <a:xfrm>
              <a:off x="6880900" y="3807668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11A08F-62C4-C664-BD02-6604E0854A8E}"/>
                </a:ext>
              </a:extLst>
            </p:cNvPr>
            <p:cNvCxnSpPr/>
            <p:nvPr/>
          </p:nvCxnSpPr>
          <p:spPr>
            <a:xfrm>
              <a:off x="8274328" y="3807668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29A76E8-4D77-F3AF-EAB5-86919DC776C6}"/>
                </a:ext>
              </a:extLst>
            </p:cNvPr>
            <p:cNvCxnSpPr/>
            <p:nvPr/>
          </p:nvCxnSpPr>
          <p:spPr>
            <a:xfrm>
              <a:off x="9667756" y="3829720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1D3750-8DE5-359E-FE5D-26FE3F6259C3}"/>
              </a:ext>
            </a:extLst>
          </p:cNvPr>
          <p:cNvGrpSpPr/>
          <p:nvPr/>
        </p:nvGrpSpPr>
        <p:grpSpPr>
          <a:xfrm>
            <a:off x="4956048" y="5742431"/>
            <a:ext cx="6137506" cy="468000"/>
            <a:chOff x="4956048" y="5742431"/>
            <a:chExt cx="6137506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C11378-F151-457A-8F70-A5A110143D27}"/>
                </a:ext>
              </a:extLst>
            </p:cNvPr>
            <p:cNvSpPr/>
            <p:nvPr/>
          </p:nvSpPr>
          <p:spPr>
            <a:xfrm>
              <a:off x="4956048" y="5742431"/>
              <a:ext cx="1937252" cy="468000"/>
            </a:xfrm>
            <a:prstGeom prst="rect">
              <a:avLst/>
            </a:prstGeom>
            <a:solidFill>
              <a:srgbClr val="B3A3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b="1" dirty="0">
                  <a:solidFill>
                    <a:schemeClr val="tx1"/>
                  </a:solidFill>
                </a:rPr>
                <a:t>Fetch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108481-EF71-AF4B-789F-185E38C5E015}"/>
                </a:ext>
              </a:extLst>
            </p:cNvPr>
            <p:cNvSpPr/>
            <p:nvPr/>
          </p:nvSpPr>
          <p:spPr>
            <a:xfrm>
              <a:off x="7493554" y="5742432"/>
              <a:ext cx="3600000" cy="467914"/>
            </a:xfrm>
            <a:prstGeom prst="rect">
              <a:avLst/>
            </a:prstGeom>
            <a:solidFill>
              <a:srgbClr val="B9CD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b="1" dirty="0">
                  <a:solidFill>
                    <a:schemeClr val="tx1"/>
                  </a:solidFill>
                </a:rPr>
                <a:t>Pipeline</a:t>
              </a:r>
              <a:endParaRPr lang="en-SE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5B493C3-A1A8-662E-F094-1F5FB39BF033}"/>
              </a:ext>
            </a:extLst>
          </p:cNvPr>
          <p:cNvSpPr/>
          <p:nvPr/>
        </p:nvSpPr>
        <p:spPr>
          <a:xfrm>
            <a:off x="1068370" y="5742431"/>
            <a:ext cx="2700000" cy="468000"/>
          </a:xfrm>
          <a:prstGeom prst="rect">
            <a:avLst/>
          </a:prstGeom>
          <a:solidFill>
            <a:srgbClr val="F3DC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Prefetch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16F29C-D31A-E18F-BF9D-B7954A414308}"/>
              </a:ext>
            </a:extLst>
          </p:cNvPr>
          <p:cNvSpPr/>
          <p:nvPr/>
        </p:nvSpPr>
        <p:spPr>
          <a:xfrm>
            <a:off x="1318131" y="3439934"/>
            <a:ext cx="2437854" cy="82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3200" b="1" dirty="0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C97543-EC57-6A35-4087-26FF79A7A422}"/>
              </a:ext>
            </a:extLst>
          </p:cNvPr>
          <p:cNvGrpSpPr/>
          <p:nvPr/>
        </p:nvGrpSpPr>
        <p:grpSpPr>
          <a:xfrm>
            <a:off x="2436048" y="4253920"/>
            <a:ext cx="2520000" cy="396000"/>
            <a:chOff x="2436048" y="4253920"/>
            <a:chExt cx="2520000" cy="3960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09A6403-F50C-8E23-76C8-3D160A826AA9}"/>
                </a:ext>
              </a:extLst>
            </p:cNvPr>
            <p:cNvCxnSpPr/>
            <p:nvPr/>
          </p:nvCxnSpPr>
          <p:spPr>
            <a:xfrm>
              <a:off x="2436048" y="4638658"/>
              <a:ext cx="25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7BFF1D7-009A-4AE6-6BB8-1C2B1548CDE6}"/>
                </a:ext>
              </a:extLst>
            </p:cNvPr>
            <p:cNvCxnSpPr/>
            <p:nvPr/>
          </p:nvCxnSpPr>
          <p:spPr>
            <a:xfrm>
              <a:off x="2436048" y="4253920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90010B1-F038-E95D-2FFE-0FAF520955FE}"/>
              </a:ext>
            </a:extLst>
          </p:cNvPr>
          <p:cNvSpPr/>
          <p:nvPr/>
        </p:nvSpPr>
        <p:spPr>
          <a:xfrm>
            <a:off x="2232332" y="2925177"/>
            <a:ext cx="900000" cy="4416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ln w="0"/>
                <a:solidFill>
                  <a:schemeClr val="tx1"/>
                </a:solidFill>
              </a:rPr>
              <a:t>FTQ</a:t>
            </a:r>
          </a:p>
        </p:txBody>
      </p:sp>
      <p:sp>
        <p:nvSpPr>
          <p:cNvPr id="48" name="Bent Up Arrow 47">
            <a:extLst>
              <a:ext uri="{FF2B5EF4-FFF2-40B4-BE49-F238E27FC236}">
                <a16:creationId xmlns:a16="http://schemas.microsoft.com/office/drawing/2014/main" id="{BDBECE2E-A259-4F72-A178-9949C386BEB3}"/>
              </a:ext>
            </a:extLst>
          </p:cNvPr>
          <p:cNvSpPr/>
          <p:nvPr/>
        </p:nvSpPr>
        <p:spPr>
          <a:xfrm rot="5400000">
            <a:off x="488427" y="3136879"/>
            <a:ext cx="1060135" cy="566213"/>
          </a:xfrm>
          <a:prstGeom prst="bentUpArrow">
            <a:avLst>
              <a:gd name="adj1" fmla="val 3884"/>
              <a:gd name="adj2" fmla="val 11670"/>
              <a:gd name="adj3" fmla="val 271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67CD26-DD8C-97CA-85A0-6A3C35F0867F}"/>
              </a:ext>
            </a:extLst>
          </p:cNvPr>
          <p:cNvCxnSpPr>
            <a:cxnSpLocks/>
          </p:cNvCxnSpPr>
          <p:nvPr/>
        </p:nvCxnSpPr>
        <p:spPr>
          <a:xfrm flipV="1">
            <a:off x="3814114" y="3803117"/>
            <a:ext cx="1210560" cy="116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7C65C0C-C103-263E-1828-D12FDDE29131}"/>
              </a:ext>
            </a:extLst>
          </p:cNvPr>
          <p:cNvSpPr/>
          <p:nvPr/>
        </p:nvSpPr>
        <p:spPr>
          <a:xfrm rot="16200000">
            <a:off x="3091375" y="3583934"/>
            <a:ext cx="828000" cy="540000"/>
          </a:xfrm>
          <a:prstGeom prst="rect">
            <a:avLst/>
          </a:prstGeom>
          <a:solidFill>
            <a:srgbClr val="E392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2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D20CB-E2F6-6E4D-5D48-F339FCEAEF53}"/>
              </a:ext>
            </a:extLst>
          </p:cNvPr>
          <p:cNvSpPr txBox="1"/>
          <p:nvPr/>
        </p:nvSpPr>
        <p:spPr>
          <a:xfrm>
            <a:off x="3447620" y="1684108"/>
            <a:ext cx="1342505" cy="461665"/>
          </a:xfrm>
          <a:prstGeom prst="rect">
            <a:avLst/>
          </a:prstGeom>
          <a:solidFill>
            <a:srgbClr val="F3D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E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BTB miss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07806C-540D-452E-0BC0-7AA41D1AD589}"/>
              </a:ext>
            </a:extLst>
          </p:cNvPr>
          <p:cNvGrpSpPr/>
          <p:nvPr/>
        </p:nvGrpSpPr>
        <p:grpSpPr>
          <a:xfrm>
            <a:off x="3447620" y="2173498"/>
            <a:ext cx="4497917" cy="845298"/>
            <a:chOff x="3778605" y="2156873"/>
            <a:chExt cx="4166932" cy="845298"/>
          </a:xfrm>
        </p:grpSpPr>
        <p:sp>
          <p:nvSpPr>
            <p:cNvPr id="27" name="Bent Up Arrow 26">
              <a:extLst>
                <a:ext uri="{FF2B5EF4-FFF2-40B4-BE49-F238E27FC236}">
                  <a16:creationId xmlns:a16="http://schemas.microsoft.com/office/drawing/2014/main" id="{5519340D-C4A2-74C0-4F4E-46DC2C1A31BD}"/>
                </a:ext>
              </a:extLst>
            </p:cNvPr>
            <p:cNvSpPr/>
            <p:nvPr/>
          </p:nvSpPr>
          <p:spPr>
            <a:xfrm rot="16200000">
              <a:off x="5439422" y="496056"/>
              <a:ext cx="845298" cy="4166932"/>
            </a:xfrm>
            <a:prstGeom prst="bent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4E0228-173F-9E10-B761-B2E4253AAE94}"/>
                </a:ext>
              </a:extLst>
            </p:cNvPr>
            <p:cNvSpPr txBox="1"/>
            <p:nvPr/>
          </p:nvSpPr>
          <p:spPr>
            <a:xfrm>
              <a:off x="4214250" y="2439574"/>
              <a:ext cx="3561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Post-Fetch Correction (PFC)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F092638-E430-25A4-C786-B1AF9EBCF8E7}"/>
              </a:ext>
            </a:extLst>
          </p:cNvPr>
          <p:cNvSpPr/>
          <p:nvPr/>
        </p:nvSpPr>
        <p:spPr>
          <a:xfrm>
            <a:off x="4956048" y="1478327"/>
            <a:ext cx="7002622" cy="726593"/>
          </a:xfrm>
          <a:prstGeom prst="roundRect">
            <a:avLst/>
          </a:prstGeom>
          <a:solidFill>
            <a:srgbClr val="F3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Certain BTB misses can be corrected at decode stage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D81A38-EE4B-F804-9843-E3904AD77724}"/>
              </a:ext>
            </a:extLst>
          </p:cNvPr>
          <p:cNvSpPr/>
          <p:nvPr/>
        </p:nvSpPr>
        <p:spPr>
          <a:xfrm>
            <a:off x="481583" y="1670304"/>
            <a:ext cx="28443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5E7ACC-2451-8B03-EFFA-CD289417758D}"/>
              </a:ext>
            </a:extLst>
          </p:cNvPr>
          <p:cNvSpPr/>
          <p:nvPr/>
        </p:nvSpPr>
        <p:spPr>
          <a:xfrm>
            <a:off x="618370" y="1789720"/>
            <a:ext cx="1406862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</a:rPr>
              <a:t>Branch Predictor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DA1EC2-FF17-3BC8-C9BF-14150C220CEF}"/>
              </a:ext>
            </a:extLst>
          </p:cNvPr>
          <p:cNvSpPr/>
          <p:nvPr/>
        </p:nvSpPr>
        <p:spPr>
          <a:xfrm>
            <a:off x="2195937" y="1789720"/>
            <a:ext cx="900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</a:rPr>
              <a:t>BTB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227FB-F7CC-B6A8-EBEE-D8CE4393C5C1}"/>
              </a:ext>
            </a:extLst>
          </p:cNvPr>
          <p:cNvSpPr txBox="1"/>
          <p:nvPr/>
        </p:nvSpPr>
        <p:spPr>
          <a:xfrm>
            <a:off x="3839339" y="3401568"/>
            <a:ext cx="134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Demand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A1D51E-A205-BF6B-6AD5-1732DB44102A}"/>
              </a:ext>
            </a:extLst>
          </p:cNvPr>
          <p:cNvGrpSpPr/>
          <p:nvPr/>
        </p:nvGrpSpPr>
        <p:grpSpPr>
          <a:xfrm>
            <a:off x="2436048" y="4239636"/>
            <a:ext cx="2520000" cy="461665"/>
            <a:chOff x="2436048" y="4239636"/>
            <a:chExt cx="2520000" cy="46166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DCB97A6-76A8-4B34-87A9-85F0E34640E8}"/>
                </a:ext>
              </a:extLst>
            </p:cNvPr>
            <p:cNvCxnSpPr/>
            <p:nvPr/>
          </p:nvCxnSpPr>
          <p:spPr>
            <a:xfrm>
              <a:off x="2436048" y="4638658"/>
              <a:ext cx="25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F45F58-E566-88F4-B33A-BC87D029CC13}"/>
                </a:ext>
              </a:extLst>
            </p:cNvPr>
            <p:cNvCxnSpPr/>
            <p:nvPr/>
          </p:nvCxnSpPr>
          <p:spPr>
            <a:xfrm>
              <a:off x="2436048" y="4253920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CD1B78-BEBD-DFC6-6FB2-18B4FB81DE1E}"/>
                </a:ext>
              </a:extLst>
            </p:cNvPr>
            <p:cNvSpPr txBox="1"/>
            <p:nvPr/>
          </p:nvSpPr>
          <p:spPr>
            <a:xfrm>
              <a:off x="3042005" y="4239636"/>
              <a:ext cx="1342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Prefetch</a:t>
              </a:r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E3E6651-2BA1-2A1B-FB45-AA2FD378729E}"/>
              </a:ext>
            </a:extLst>
          </p:cNvPr>
          <p:cNvSpPr/>
          <p:nvPr/>
        </p:nvSpPr>
        <p:spPr>
          <a:xfrm>
            <a:off x="4276344" y="2525162"/>
            <a:ext cx="4992347" cy="16035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takeaway: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PFC makes BTB misses less costly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for direct branches</a:t>
            </a:r>
          </a:p>
        </p:txBody>
      </p:sp>
      <p:sp>
        <p:nvSpPr>
          <p:cNvPr id="22" name="Octagon 21">
            <a:extLst>
              <a:ext uri="{FF2B5EF4-FFF2-40B4-BE49-F238E27FC236}">
                <a16:creationId xmlns:a16="http://schemas.microsoft.com/office/drawing/2014/main" id="{CB28299E-5785-51C9-1F37-FE9E0B05DB36}"/>
              </a:ext>
            </a:extLst>
          </p:cNvPr>
          <p:cNvSpPr/>
          <p:nvPr/>
        </p:nvSpPr>
        <p:spPr>
          <a:xfrm>
            <a:off x="398007" y="3084642"/>
            <a:ext cx="735764" cy="735764"/>
          </a:xfrm>
          <a:prstGeom prst="octag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77"/>
                <a:cs typeface="Arial" panose="020B0604020202020204" pitchFamily="34" charset="0"/>
              </a:rPr>
              <a:t>STOP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67185-583A-60DA-2269-B146F1EFEA18}"/>
              </a:ext>
            </a:extLst>
          </p:cNvPr>
          <p:cNvSpPr txBox="1"/>
          <p:nvPr/>
        </p:nvSpPr>
        <p:spPr>
          <a:xfrm>
            <a:off x="287602" y="6408623"/>
            <a:ext cx="722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“Rebasing Instruction Prefetching: An Industry Perspective” IEEE CAL 2020</a:t>
            </a:r>
          </a:p>
        </p:txBody>
      </p:sp>
    </p:spTree>
    <p:extLst>
      <p:ext uri="{BB962C8B-B14F-4D97-AF65-F5344CB8AC3E}">
        <p14:creationId xmlns:p14="http://schemas.microsoft.com/office/powerpoint/2010/main" val="25212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96296E-6 L 0.3569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/>
      <p:bldP spid="50" grpId="2" animBg="1"/>
      <p:bldP spid="33" grpId="0" animBg="1"/>
      <p:bldP spid="3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AA40-5BA7-4517-E86A-B9859664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Indirect branches problem with 4k BTB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B72C5-9D47-6137-18A1-6ED8EFF5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42" y="1096394"/>
            <a:ext cx="11075531" cy="54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568E85-F770-58CA-B42E-4F67462F0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42" y="1096394"/>
            <a:ext cx="11075531" cy="5400000"/>
          </a:xfrm>
          <a:prstGeom prst="rect">
            <a:avLst/>
          </a:prstGeom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46A39D15-4AD7-D7A0-163D-531116253B0E}"/>
              </a:ext>
            </a:extLst>
          </p:cNvPr>
          <p:cNvSpPr/>
          <p:nvPr/>
        </p:nvSpPr>
        <p:spPr>
          <a:xfrm>
            <a:off x="6970815" y="1435229"/>
            <a:ext cx="2895600" cy="637707"/>
          </a:xfrm>
          <a:prstGeom prst="wedgeEllipseCallout">
            <a:avLst>
              <a:gd name="adj1" fmla="val -31086"/>
              <a:gd name="adj2" fmla="val 1130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Impossible to implement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A755DFC-0C08-C51D-BB1C-5345024CE6EA}"/>
              </a:ext>
            </a:extLst>
          </p:cNvPr>
          <p:cNvSpPr/>
          <p:nvPr/>
        </p:nvSpPr>
        <p:spPr>
          <a:xfrm>
            <a:off x="7539512" y="3590844"/>
            <a:ext cx="3023194" cy="203109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1CFF6D-76A8-5973-5C62-2E90F973A102}"/>
              </a:ext>
            </a:extLst>
          </p:cNvPr>
          <p:cNvGrpSpPr/>
          <p:nvPr/>
        </p:nvGrpSpPr>
        <p:grpSpPr>
          <a:xfrm>
            <a:off x="4302333" y="4754081"/>
            <a:ext cx="3950084" cy="855395"/>
            <a:chOff x="9153234" y="4248444"/>
            <a:chExt cx="3950084" cy="855395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5D8759D-F020-163C-32E0-4A7838E96330}"/>
                </a:ext>
              </a:extLst>
            </p:cNvPr>
            <p:cNvCxnSpPr/>
            <p:nvPr/>
          </p:nvCxnSpPr>
          <p:spPr>
            <a:xfrm flipV="1">
              <a:off x="13103318" y="4248444"/>
              <a:ext cx="0" cy="506436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D63FDE0-7034-27B0-2C70-4558D4915B28}"/>
                </a:ext>
              </a:extLst>
            </p:cNvPr>
            <p:cNvSpPr/>
            <p:nvPr/>
          </p:nvSpPr>
          <p:spPr>
            <a:xfrm>
              <a:off x="9153234" y="4405920"/>
              <a:ext cx="3023195" cy="6979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SE" sz="20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Effect of PFC on indirect branches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A781A0-8C04-91B1-5EC0-4C89C5B46840}"/>
              </a:ext>
            </a:extLst>
          </p:cNvPr>
          <p:cNvGrpSpPr/>
          <p:nvPr/>
        </p:nvGrpSpPr>
        <p:grpSpPr>
          <a:xfrm>
            <a:off x="4296397" y="3851564"/>
            <a:ext cx="3969863" cy="902517"/>
            <a:chOff x="7988929" y="4140082"/>
            <a:chExt cx="5135375" cy="902517"/>
          </a:xfrm>
          <a:solidFill>
            <a:srgbClr val="F3DCDB"/>
          </a:solidFill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7E8DAC8-9E90-ADFA-55F8-09AE48060E4D}"/>
                </a:ext>
              </a:extLst>
            </p:cNvPr>
            <p:cNvCxnSpPr/>
            <p:nvPr/>
          </p:nvCxnSpPr>
          <p:spPr>
            <a:xfrm flipV="1">
              <a:off x="13124304" y="4388471"/>
              <a:ext cx="0" cy="506436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50A318C-3567-BDC3-6752-7CA4AD9A0337}"/>
                </a:ext>
              </a:extLst>
            </p:cNvPr>
            <p:cNvSpPr/>
            <p:nvPr/>
          </p:nvSpPr>
          <p:spPr>
            <a:xfrm>
              <a:off x="7988929" y="4140082"/>
              <a:ext cx="3910773" cy="90251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SE" sz="20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Larger BTB misses, latency PFC cannot hide</a:t>
              </a: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B761B8-7F6C-90FC-6B8A-8852C68D7B43}"/>
              </a:ext>
            </a:extLst>
          </p:cNvPr>
          <p:cNvSpPr/>
          <p:nvPr/>
        </p:nvSpPr>
        <p:spPr>
          <a:xfrm>
            <a:off x="3449766" y="2309688"/>
            <a:ext cx="6544895" cy="11804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takeaway: </a:t>
            </a:r>
          </a:p>
          <a:p>
            <a:pPr algn="ctr"/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4k BTB suffers more from indirect branch misses which cannot be corrected by PFC</a:t>
            </a:r>
          </a:p>
        </p:txBody>
      </p:sp>
    </p:spTree>
    <p:extLst>
      <p:ext uri="{BB962C8B-B14F-4D97-AF65-F5344CB8AC3E}">
        <p14:creationId xmlns:p14="http://schemas.microsoft.com/office/powerpoint/2010/main" val="3746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C67A-58E9-E00D-90C3-20AFB266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Benefits of dynamic configuration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827A48-CF60-445F-D624-FA5719DF08B6}"/>
              </a:ext>
            </a:extLst>
          </p:cNvPr>
          <p:cNvSpPr/>
          <p:nvPr/>
        </p:nvSpPr>
        <p:spPr>
          <a:xfrm>
            <a:off x="1845423" y="1484086"/>
            <a:ext cx="1480459" cy="526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8B708-50F0-8631-E893-25D06BF6B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0" y="1343818"/>
            <a:ext cx="5149667" cy="54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D9CA6E-A578-B95D-3F69-CD5C8E31A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096" y="1343818"/>
            <a:ext cx="5149663" cy="540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2C9A07C-4104-2945-13FF-0A1BC023CE60}"/>
              </a:ext>
            </a:extLst>
          </p:cNvPr>
          <p:cNvSpPr/>
          <p:nvPr/>
        </p:nvSpPr>
        <p:spPr>
          <a:xfrm>
            <a:off x="1676249" y="914052"/>
            <a:ext cx="969969" cy="54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CFE8F7-CA12-9619-1ACB-9800A085A5C9}"/>
              </a:ext>
            </a:extLst>
          </p:cNvPr>
          <p:cNvSpPr/>
          <p:nvPr/>
        </p:nvSpPr>
        <p:spPr>
          <a:xfrm>
            <a:off x="6825916" y="1128935"/>
            <a:ext cx="969969" cy="54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59B0786-2A23-7943-A69C-8AFD71C662D1}"/>
              </a:ext>
            </a:extLst>
          </p:cNvPr>
          <p:cNvSpPr/>
          <p:nvPr/>
        </p:nvSpPr>
        <p:spPr>
          <a:xfrm>
            <a:off x="1530240" y="4560781"/>
            <a:ext cx="9052034" cy="1215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single static configuration achieves the best performance/energy</a:t>
            </a:r>
          </a:p>
          <a:p>
            <a:pPr algn="ctr"/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Dynamic configuration is required!</a:t>
            </a:r>
          </a:p>
        </p:txBody>
      </p:sp>
    </p:spTree>
    <p:extLst>
      <p:ext uri="{BB962C8B-B14F-4D97-AF65-F5344CB8AC3E}">
        <p14:creationId xmlns:p14="http://schemas.microsoft.com/office/powerpoint/2010/main" val="15852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4"/>
    </mc:Choice>
    <mc:Fallback xmlns="">
      <p:transition spd="slow" advTm="7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FE5C2-6C9F-6271-A49A-271DC0F7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Choosing different optimizatons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9E301D-11D2-FD94-DFE9-993F0B261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10" y="1039669"/>
            <a:ext cx="9705035" cy="540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985E70-584D-6E2E-AB39-5ADDB503DCAF}"/>
              </a:ext>
            </a:extLst>
          </p:cNvPr>
          <p:cNvGrpSpPr/>
          <p:nvPr/>
        </p:nvGrpSpPr>
        <p:grpSpPr>
          <a:xfrm>
            <a:off x="7628310" y="5342319"/>
            <a:ext cx="1959033" cy="667792"/>
            <a:chOff x="7697585" y="5134494"/>
            <a:chExt cx="1959033" cy="66779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AACF183-E85D-3FB7-E1A5-F1DBF5665EBF}"/>
                </a:ext>
              </a:extLst>
            </p:cNvPr>
            <p:cNvCxnSpPr>
              <a:cxnSpLocks/>
            </p:cNvCxnSpPr>
            <p:nvPr/>
          </p:nvCxnSpPr>
          <p:spPr>
            <a:xfrm>
              <a:off x="7697585" y="5134494"/>
              <a:ext cx="195903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0614903-CA55-EC8C-A571-38F1E4D0C599}"/>
                </a:ext>
              </a:extLst>
            </p:cNvPr>
            <p:cNvSpPr/>
            <p:nvPr/>
          </p:nvSpPr>
          <p:spPr>
            <a:xfrm>
              <a:off x="7899130" y="5275813"/>
              <a:ext cx="1535818" cy="526473"/>
            </a:xfrm>
            <a:prstGeom prst="roundRect">
              <a:avLst/>
            </a:prstGeom>
            <a:solidFill>
              <a:srgbClr val="F3D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Max Perf.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A0C47A-D05E-660A-7BC1-8DA5F1DFFA62}"/>
              </a:ext>
            </a:extLst>
          </p:cNvPr>
          <p:cNvGrpSpPr/>
          <p:nvPr/>
        </p:nvGrpSpPr>
        <p:grpSpPr>
          <a:xfrm>
            <a:off x="9699568" y="3833716"/>
            <a:ext cx="2412334" cy="1400367"/>
            <a:chOff x="9699568" y="3833716"/>
            <a:chExt cx="2412334" cy="140036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CEE5906-7169-EE01-7AC0-3A000DF3AD64}"/>
                </a:ext>
              </a:extLst>
            </p:cNvPr>
            <p:cNvCxnSpPr>
              <a:cxnSpLocks/>
            </p:cNvCxnSpPr>
            <p:nvPr/>
          </p:nvCxnSpPr>
          <p:spPr>
            <a:xfrm>
              <a:off x="9699568" y="3833716"/>
              <a:ext cx="0" cy="14003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D279A2-6698-53E7-75C5-0B251943B3F9}"/>
                </a:ext>
              </a:extLst>
            </p:cNvPr>
            <p:cNvSpPr/>
            <p:nvPr/>
          </p:nvSpPr>
          <p:spPr>
            <a:xfrm>
              <a:off x="10157747" y="4274200"/>
              <a:ext cx="1954155" cy="594515"/>
            </a:xfrm>
            <a:prstGeom prst="roundRect">
              <a:avLst/>
            </a:prstGeom>
            <a:solidFill>
              <a:srgbClr val="F3D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</a:t>
              </a:r>
              <a:r>
                <a:rPr lang="en-GB" sz="2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in. Energy</a:t>
              </a:r>
              <a:endPara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D8DA9D-6C74-F0BC-9B33-F7675E3405FA}"/>
              </a:ext>
            </a:extLst>
          </p:cNvPr>
          <p:cNvSpPr/>
          <p:nvPr/>
        </p:nvSpPr>
        <p:spPr>
          <a:xfrm>
            <a:off x="6902955" y="2954788"/>
            <a:ext cx="3484416" cy="4233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Max. Euclidean Dist. -&gt; Score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EE7FEE-0F6E-EFA1-1CC2-9333D4BDA517}"/>
              </a:ext>
            </a:extLst>
          </p:cNvPr>
          <p:cNvGrpSpPr/>
          <p:nvPr/>
        </p:nvGrpSpPr>
        <p:grpSpPr>
          <a:xfrm>
            <a:off x="4943475" y="1343818"/>
            <a:ext cx="2754110" cy="4114007"/>
            <a:chOff x="4943475" y="1343818"/>
            <a:chExt cx="2754110" cy="411400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08CE53B-1740-25C3-3DBA-06704DDE801B}"/>
                </a:ext>
              </a:extLst>
            </p:cNvPr>
            <p:cNvCxnSpPr/>
            <p:nvPr/>
          </p:nvCxnSpPr>
          <p:spPr>
            <a:xfrm flipV="1">
              <a:off x="4943475" y="1343818"/>
              <a:ext cx="2754110" cy="41140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2631A15-BFAE-6912-34AB-ED3D133D2696}"/>
                </a:ext>
              </a:extLst>
            </p:cNvPr>
            <p:cNvSpPr/>
            <p:nvPr/>
          </p:nvSpPr>
          <p:spPr>
            <a:xfrm rot="18266955">
              <a:off x="5193650" y="3237527"/>
              <a:ext cx="1430555" cy="4433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Balance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DBBA6D-C183-FA25-45F8-40B5B9537D1C}"/>
              </a:ext>
            </a:extLst>
          </p:cNvPr>
          <p:cNvCxnSpPr/>
          <p:nvPr/>
        </p:nvCxnSpPr>
        <p:spPr>
          <a:xfrm>
            <a:off x="6320530" y="3400821"/>
            <a:ext cx="3223520" cy="1874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2F255D-0978-C2F6-0BF3-6877CCE585BA}"/>
              </a:ext>
            </a:extLst>
          </p:cNvPr>
          <p:cNvGrpSpPr/>
          <p:nvPr/>
        </p:nvGrpSpPr>
        <p:grpSpPr>
          <a:xfrm>
            <a:off x="5729288" y="1343818"/>
            <a:ext cx="3814762" cy="4114007"/>
            <a:chOff x="5729288" y="1343818"/>
            <a:chExt cx="3814762" cy="411400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451B1CF-72B5-95D8-7445-40228D771B35}"/>
                </a:ext>
              </a:extLst>
            </p:cNvPr>
            <p:cNvSpPr/>
            <p:nvPr/>
          </p:nvSpPr>
          <p:spPr>
            <a:xfrm rot="17226350">
              <a:off x="5078658" y="3247538"/>
              <a:ext cx="1914660" cy="423319"/>
            </a:xfrm>
            <a:prstGeom prst="roundRect">
              <a:avLst/>
            </a:prstGeom>
            <a:solidFill>
              <a:srgbClr val="F3D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Performance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C7BFBC-A4C0-588B-73A3-A60279A771B8}"/>
                </a:ext>
              </a:extLst>
            </p:cNvPr>
            <p:cNvCxnSpPr/>
            <p:nvPr/>
          </p:nvCxnSpPr>
          <p:spPr>
            <a:xfrm flipV="1">
              <a:off x="5729288" y="1343818"/>
              <a:ext cx="1200150" cy="41140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A8B0591-549A-BC6B-4679-0908D53624D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338317"/>
              <a:ext cx="3448050" cy="9374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2A88C9-ED35-EE43-D511-44D970DCB1FD}"/>
              </a:ext>
            </a:extLst>
          </p:cNvPr>
          <p:cNvGrpSpPr/>
          <p:nvPr/>
        </p:nvGrpSpPr>
        <p:grpSpPr>
          <a:xfrm>
            <a:off x="4267106" y="1343818"/>
            <a:ext cx="5327786" cy="4114007"/>
            <a:chOff x="5376596" y="1343818"/>
            <a:chExt cx="5327786" cy="411400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21120E-5DC6-E2DC-EB9F-DEA7621C3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6596" y="1343818"/>
              <a:ext cx="4149883" cy="41140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B71DDE9-883D-8EE1-132B-A36F0F1DE9E0}"/>
                </a:ext>
              </a:extLst>
            </p:cNvPr>
            <p:cNvSpPr/>
            <p:nvPr/>
          </p:nvSpPr>
          <p:spPr>
            <a:xfrm rot="18849646">
              <a:off x="6680630" y="2851298"/>
              <a:ext cx="1430555" cy="44334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Energy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83B045E-3C65-CEF8-702E-CF6E961E67B9}"/>
                </a:ext>
              </a:extLst>
            </p:cNvPr>
            <p:cNvCxnSpPr>
              <a:cxnSpLocks/>
            </p:cNvCxnSpPr>
            <p:nvPr/>
          </p:nvCxnSpPr>
          <p:spPr>
            <a:xfrm>
              <a:off x="7697585" y="3240724"/>
              <a:ext cx="3006797" cy="20777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B7D34E-5A57-9C95-E6F2-9C84357CED85}"/>
              </a:ext>
            </a:extLst>
          </p:cNvPr>
          <p:cNvSpPr/>
          <p:nvPr/>
        </p:nvSpPr>
        <p:spPr>
          <a:xfrm>
            <a:off x="6015495" y="2644199"/>
            <a:ext cx="2660073" cy="15302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can we optimize for both metrics?</a:t>
            </a:r>
            <a:endParaRPr lang="en-S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57C8-1B2C-3400-14B9-6495BF03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Different Optimization choices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593AB-CB49-B5A4-04A9-253FFBEF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29000"/>
            <a:ext cx="3694383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E97DF-C328-B1ED-8928-88381E6DB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60" y="1629000"/>
            <a:ext cx="3694386" cy="36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F2DA28-C020-DC85-4AC2-6B3A480D5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909" y="1629000"/>
            <a:ext cx="3694375" cy="3600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62EE569-F236-EB6F-CD20-091C9A3292DD}"/>
              </a:ext>
            </a:extLst>
          </p:cNvPr>
          <p:cNvGrpSpPr/>
          <p:nvPr/>
        </p:nvGrpSpPr>
        <p:grpSpPr>
          <a:xfrm>
            <a:off x="873572" y="5727952"/>
            <a:ext cx="8731537" cy="369332"/>
            <a:chOff x="873572" y="5727952"/>
            <a:chExt cx="8731537" cy="3693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611EE9-ADB5-D4E3-ACB9-6C0EAA68BEDE}"/>
                </a:ext>
              </a:extLst>
            </p:cNvPr>
            <p:cNvSpPr/>
            <p:nvPr/>
          </p:nvSpPr>
          <p:spPr>
            <a:xfrm>
              <a:off x="5223164" y="5727952"/>
              <a:ext cx="378718" cy="36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F7652B-749E-36FC-5321-6BDAA959EB95}"/>
                </a:ext>
              </a:extLst>
            </p:cNvPr>
            <p:cNvSpPr/>
            <p:nvPr/>
          </p:nvSpPr>
          <p:spPr>
            <a:xfrm>
              <a:off x="873572" y="5727952"/>
              <a:ext cx="378718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24E6A9-2C52-FB82-B15A-742933DF9EC4}"/>
                </a:ext>
              </a:extLst>
            </p:cNvPr>
            <p:cNvSpPr txBox="1"/>
            <p:nvPr/>
          </p:nvSpPr>
          <p:spPr>
            <a:xfrm>
              <a:off x="1233793" y="5727952"/>
              <a:ext cx="362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Insensitive  (Nothing to be gained)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E2ECCF-9A24-18B8-A3B6-63D9B423CF21}"/>
                </a:ext>
              </a:extLst>
            </p:cNvPr>
            <p:cNvSpPr txBox="1"/>
            <p:nvPr/>
          </p:nvSpPr>
          <p:spPr>
            <a:xfrm>
              <a:off x="5601882" y="5727952"/>
              <a:ext cx="4003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Sensitive-good (Potential to be gained)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A7CD14-0B36-FC02-4364-F1BE02046CFC}"/>
              </a:ext>
            </a:extLst>
          </p:cNvPr>
          <p:cNvSpPr txBox="1"/>
          <p:nvPr/>
        </p:nvSpPr>
        <p:spPr>
          <a:xfrm>
            <a:off x="1094509" y="1343818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latin typeface="Calibri Light" panose="020F0302020204030204" pitchFamily="34" charset="0"/>
                <a:cs typeface="Calibri Light" panose="020F0302020204030204" pitchFamily="34" charset="0"/>
              </a:rPr>
              <a:t>Balanced optimization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64A7E-85EA-10FA-9BB3-0AE58755E31C}"/>
              </a:ext>
            </a:extLst>
          </p:cNvPr>
          <p:cNvSpPr txBox="1"/>
          <p:nvPr/>
        </p:nvSpPr>
        <p:spPr>
          <a:xfrm>
            <a:off x="4915711" y="1357600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latin typeface="Calibri Light" panose="020F0302020204030204" pitchFamily="34" charset="0"/>
                <a:cs typeface="Calibri Light" panose="020F0302020204030204" pitchFamily="34" charset="0"/>
              </a:rPr>
              <a:t>Performance optimization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7193E-F8F8-6B13-53BC-F8E25FB31C6D}"/>
              </a:ext>
            </a:extLst>
          </p:cNvPr>
          <p:cNvSpPr txBox="1"/>
          <p:nvPr/>
        </p:nvSpPr>
        <p:spPr>
          <a:xfrm>
            <a:off x="8884204" y="1357600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latin typeface="Calibri Light" panose="020F0302020204030204" pitchFamily="34" charset="0"/>
                <a:cs typeface="Calibri Light" panose="020F0302020204030204" pitchFamily="34" charset="0"/>
              </a:rPr>
              <a:t>Energy optimization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A764B15-1D1B-96A9-8F0E-27F49B2DB555}"/>
              </a:ext>
            </a:extLst>
          </p:cNvPr>
          <p:cNvSpPr/>
          <p:nvPr/>
        </p:nvSpPr>
        <p:spPr>
          <a:xfrm>
            <a:off x="2255055" y="2563090"/>
            <a:ext cx="8171336" cy="11637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nt optimization goal selects different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0191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7D75-4FB1-390C-B06C-375B04A5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Choosing the correct configuration at runtime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34CB15C-0940-DF64-7CF7-EC1462B56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070" y="1825625"/>
            <a:ext cx="6503114" cy="435133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sz="2000" dirty="0"/>
              <a:t>Sep</a:t>
            </a:r>
            <a:r>
              <a:rPr lang="en-GB" sz="2000" dirty="0"/>
              <a:t>a</a:t>
            </a:r>
            <a:r>
              <a:rPr lang="en-SE" sz="2000" dirty="0"/>
              <a:t>rate Decision Tree for each optimiation (Perf., Balance, Energy)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sz="2000" dirty="0"/>
              <a:t>15 different performance counters</a:t>
            </a:r>
          </a:p>
          <a:p>
            <a:pPr marL="742950" lvl="1" indent="-285750" algn="just"/>
            <a:r>
              <a:rPr lang="en-SE" sz="2000" dirty="0">
                <a:solidFill>
                  <a:srgbClr val="C00000"/>
                </a:solidFill>
              </a:rPr>
              <a:t>With 5 performance counters,  accuracy suffers</a:t>
            </a:r>
          </a:p>
          <a:p>
            <a:pPr marL="285750" indent="-285750" algn="just"/>
            <a:r>
              <a:rPr lang="en-SE" sz="2000" dirty="0"/>
              <a:t>DT’s are evaluated after every 20M instruction interval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sz="2000" dirty="0"/>
              <a:t>&gt; 95% accuracy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sz="2000" dirty="0"/>
              <a:t>4KB DRAM budget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sz="2000" dirty="0"/>
              <a:t>Robust performance even with less training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sz="2000" dirty="0"/>
              <a:t>Performance optimization top 3 perf. </a:t>
            </a:r>
            <a:r>
              <a:rPr lang="en-GB" sz="2000" dirty="0"/>
              <a:t>c</a:t>
            </a:r>
            <a:r>
              <a:rPr lang="en-SE" sz="2000" dirty="0"/>
              <a:t>ounters:</a:t>
            </a:r>
          </a:p>
          <a:p>
            <a:pPr marL="742950" lvl="1" indent="-285750" algn="just"/>
            <a:r>
              <a:rPr lang="en-SE" sz="2000" dirty="0"/>
              <a:t>L1I MPKI</a:t>
            </a:r>
          </a:p>
          <a:p>
            <a:pPr marL="742950" lvl="1" indent="-285750" algn="just"/>
            <a:r>
              <a:rPr lang="en-SE" sz="2000" dirty="0"/>
              <a:t>ITLB MPKI</a:t>
            </a:r>
          </a:p>
          <a:p>
            <a:pPr marL="742950" lvl="1" indent="-285750" algn="just"/>
            <a:r>
              <a:rPr lang="en-SE" sz="2000" dirty="0"/>
              <a:t>STLB instruction MPKI</a:t>
            </a:r>
          </a:p>
          <a:p>
            <a:endParaRPr lang="en-SE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F7E31A-C60B-0E6D-E87D-CE3AACE8261B}"/>
              </a:ext>
            </a:extLst>
          </p:cNvPr>
          <p:cNvSpPr/>
          <p:nvPr/>
        </p:nvSpPr>
        <p:spPr>
          <a:xfrm>
            <a:off x="972457" y="2453349"/>
            <a:ext cx="1800000" cy="449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Execution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6D153E-C575-33E1-C5F7-DA44DA961EF8}"/>
              </a:ext>
            </a:extLst>
          </p:cNvPr>
          <p:cNvCxnSpPr>
            <a:cxnSpLocks/>
          </p:cNvCxnSpPr>
          <p:nvPr/>
        </p:nvCxnSpPr>
        <p:spPr>
          <a:xfrm>
            <a:off x="972456" y="3055360"/>
            <a:ext cx="180000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AE6E827-04BA-3031-4F64-05D9A0EA3C3C}"/>
              </a:ext>
            </a:extLst>
          </p:cNvPr>
          <p:cNvSpPr txBox="1"/>
          <p:nvPr/>
        </p:nvSpPr>
        <p:spPr>
          <a:xfrm>
            <a:off x="553919" y="3050640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latin typeface="Calibri Light" panose="020F0302020204030204" pitchFamily="34" charset="0"/>
                <a:cs typeface="Calibri Light" panose="020F0302020204030204" pitchFamily="34" charset="0"/>
              </a:rPr>
              <a:t>Interval</a:t>
            </a:r>
          </a:p>
        </p:txBody>
      </p:sp>
      <p:pic>
        <p:nvPicPr>
          <p:cNvPr id="29" name="Picture 28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19687D69-AFA7-E699-91A6-0D7D65F22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038" y="3753911"/>
            <a:ext cx="1577073" cy="1481791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01F136-3928-63C2-AC84-A95973465F6C}"/>
              </a:ext>
            </a:extLst>
          </p:cNvPr>
          <p:cNvCxnSpPr>
            <a:cxnSpLocks/>
          </p:cNvCxnSpPr>
          <p:nvPr/>
        </p:nvCxnSpPr>
        <p:spPr>
          <a:xfrm>
            <a:off x="2803499" y="3069547"/>
            <a:ext cx="3626" cy="684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0D0C630-3C7B-ED28-2BAB-E4F0C7E38A49}"/>
              </a:ext>
            </a:extLst>
          </p:cNvPr>
          <p:cNvSpPr txBox="1"/>
          <p:nvPr/>
        </p:nvSpPr>
        <p:spPr>
          <a:xfrm>
            <a:off x="2923682" y="3038404"/>
            <a:ext cx="1446255" cy="648303"/>
          </a:xfrm>
          <a:prstGeom prst="rect">
            <a:avLst/>
          </a:prstGeom>
          <a:solidFill>
            <a:srgbClr val="F3DCD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SE" dirty="0">
                <a:latin typeface="Calibri Light" panose="020F0302020204030204" pitchFamily="34" charset="0"/>
                <a:cs typeface="Calibri Light" panose="020F0302020204030204" pitchFamily="34" charset="0"/>
              </a:rPr>
              <a:t>Performance Counters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4AF862-E36B-ED8C-2751-DAF1A19C5A4F}"/>
              </a:ext>
            </a:extLst>
          </p:cNvPr>
          <p:cNvSpPr txBox="1"/>
          <p:nvPr/>
        </p:nvSpPr>
        <p:spPr>
          <a:xfrm>
            <a:off x="424989" y="4286948"/>
            <a:ext cx="15661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latin typeface="Calibri Light" panose="020F0302020204030204" pitchFamily="34" charset="0"/>
                <a:cs typeface="Calibri Light" panose="020F0302020204030204" pitchFamily="34" charset="0"/>
              </a:rPr>
              <a:t>Classification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8EFB2-72A2-67F3-A8D9-92DC4E637B6C}"/>
              </a:ext>
            </a:extLst>
          </p:cNvPr>
          <p:cNvSpPr/>
          <p:nvPr/>
        </p:nvSpPr>
        <p:spPr>
          <a:xfrm>
            <a:off x="2783092" y="2453348"/>
            <a:ext cx="1800000" cy="449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Execution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B5F59B-9FA0-8612-6A66-40554DC3F806}"/>
              </a:ext>
            </a:extLst>
          </p:cNvPr>
          <p:cNvGrpSpPr/>
          <p:nvPr/>
        </p:nvGrpSpPr>
        <p:grpSpPr>
          <a:xfrm>
            <a:off x="2554787" y="5211342"/>
            <a:ext cx="1984499" cy="1035192"/>
            <a:chOff x="3340613" y="5168478"/>
            <a:chExt cx="1984499" cy="1035192"/>
          </a:xfrm>
        </p:grpSpPr>
        <p:sp>
          <p:nvSpPr>
            <p:cNvPr id="12" name="Curved Up Arrow 11">
              <a:extLst>
                <a:ext uri="{FF2B5EF4-FFF2-40B4-BE49-F238E27FC236}">
                  <a16:creationId xmlns:a16="http://schemas.microsoft.com/office/drawing/2014/main" id="{745FA6B0-DF97-E8CC-AC19-371E37BF5EA7}"/>
                </a:ext>
              </a:extLst>
            </p:cNvPr>
            <p:cNvSpPr/>
            <p:nvPr/>
          </p:nvSpPr>
          <p:spPr>
            <a:xfrm>
              <a:off x="3585028" y="5168478"/>
              <a:ext cx="1169852" cy="617180"/>
            </a:xfrm>
            <a:prstGeom prst="curvedUpArrow">
              <a:avLst/>
            </a:prstGeom>
            <a:solidFill>
              <a:srgbClr val="8558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2B9A41-5B02-B347-8CA8-999565343F9F}"/>
                </a:ext>
              </a:extLst>
            </p:cNvPr>
            <p:cNvSpPr txBox="1"/>
            <p:nvPr/>
          </p:nvSpPr>
          <p:spPr>
            <a:xfrm>
              <a:off x="3340613" y="5834338"/>
              <a:ext cx="198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Next Configuration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7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7" grpId="0" animBg="1"/>
      <p:bldP spid="26" grpId="0"/>
      <p:bldP spid="36" grpId="0" animBg="1"/>
      <p:bldP spid="3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476EC4-16EC-4E88-5251-194353ABF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2" y="1343818"/>
            <a:ext cx="9821873" cy="54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007812-24D5-592B-F5A2-B23476E0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Results – Performance Optimization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6FD58A-C208-9B66-C80C-33D09D2A243B}"/>
              </a:ext>
            </a:extLst>
          </p:cNvPr>
          <p:cNvSpPr/>
          <p:nvPr/>
        </p:nvSpPr>
        <p:spPr>
          <a:xfrm>
            <a:off x="2926080" y="1842236"/>
            <a:ext cx="1296785" cy="3311656"/>
          </a:xfrm>
          <a:prstGeom prst="rect">
            <a:avLst/>
          </a:prstGeom>
          <a:solidFill>
            <a:srgbClr val="C44E52">
              <a:alpha val="29804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ADFC76-E665-7528-3B3E-39A089294FB9}"/>
              </a:ext>
            </a:extLst>
          </p:cNvPr>
          <p:cNvGrpSpPr/>
          <p:nvPr/>
        </p:nvGrpSpPr>
        <p:grpSpPr>
          <a:xfrm>
            <a:off x="5319921" y="1871923"/>
            <a:ext cx="2169239" cy="923665"/>
            <a:chOff x="9009687" y="2549349"/>
            <a:chExt cx="1297602" cy="74254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32530FB-DC74-74A0-A5B5-E12031592265}"/>
                </a:ext>
              </a:extLst>
            </p:cNvPr>
            <p:cNvSpPr/>
            <p:nvPr/>
          </p:nvSpPr>
          <p:spPr>
            <a:xfrm>
              <a:off x="9009687" y="2549349"/>
              <a:ext cx="1219538" cy="7425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9681DC-BF19-E024-E8F1-FD24E0005E3F}"/>
                </a:ext>
              </a:extLst>
            </p:cNvPr>
            <p:cNvSpPr/>
            <p:nvPr/>
          </p:nvSpPr>
          <p:spPr>
            <a:xfrm>
              <a:off x="9063968" y="2637036"/>
              <a:ext cx="235722" cy="253597"/>
            </a:xfrm>
            <a:prstGeom prst="rect">
              <a:avLst/>
            </a:prstGeom>
            <a:solidFill>
              <a:srgbClr val="4C72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362AB3-EED8-8676-7249-B56AA5EC8331}"/>
                </a:ext>
              </a:extLst>
            </p:cNvPr>
            <p:cNvSpPr/>
            <p:nvPr/>
          </p:nvSpPr>
          <p:spPr>
            <a:xfrm>
              <a:off x="9063968" y="2965136"/>
              <a:ext cx="235722" cy="253597"/>
            </a:xfrm>
            <a:prstGeom prst="rect">
              <a:avLst/>
            </a:prstGeom>
            <a:solidFill>
              <a:srgbClr val="C44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66FBE7-B0A0-F120-41B6-0DFE37F1C26E}"/>
                </a:ext>
              </a:extLst>
            </p:cNvPr>
            <p:cNvSpPr txBox="1"/>
            <p:nvPr/>
          </p:nvSpPr>
          <p:spPr>
            <a:xfrm>
              <a:off x="9317700" y="2603009"/>
              <a:ext cx="911525" cy="32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Oracle</a:t>
              </a:r>
              <a:endParaRPr lang="en-SE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DBD5A5-632B-253A-1515-99E2481299B6}"/>
                </a:ext>
              </a:extLst>
            </p:cNvPr>
            <p:cNvSpPr txBox="1"/>
            <p:nvPr/>
          </p:nvSpPr>
          <p:spPr>
            <a:xfrm>
              <a:off x="9317700" y="2931109"/>
              <a:ext cx="989589" cy="32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2000" dirty="0">
                  <a:latin typeface="+mj-lt"/>
                </a:rPr>
                <a:t>Decision Tree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3FEBBA0-F900-852F-2F03-3DA8CDBBF8E2}"/>
              </a:ext>
            </a:extLst>
          </p:cNvPr>
          <p:cNvSpPr/>
          <p:nvPr/>
        </p:nvSpPr>
        <p:spPr>
          <a:xfrm>
            <a:off x="6142152" y="1842236"/>
            <a:ext cx="1296785" cy="3311656"/>
          </a:xfrm>
          <a:prstGeom prst="rect">
            <a:avLst/>
          </a:prstGeom>
          <a:solidFill>
            <a:srgbClr val="C44E52">
              <a:alpha val="29804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4519B-BAAB-B9B3-ACB4-3B45CB35D2DA}"/>
              </a:ext>
            </a:extLst>
          </p:cNvPr>
          <p:cNvSpPr/>
          <p:nvPr/>
        </p:nvSpPr>
        <p:spPr>
          <a:xfrm>
            <a:off x="9480665" y="1842236"/>
            <a:ext cx="1296785" cy="3311656"/>
          </a:xfrm>
          <a:prstGeom prst="rect">
            <a:avLst/>
          </a:prstGeom>
          <a:solidFill>
            <a:srgbClr val="C44E52">
              <a:alpha val="29804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DBF85D-4EB9-4E69-1858-F9D1DA6437E0}"/>
              </a:ext>
            </a:extLst>
          </p:cNvPr>
          <p:cNvSpPr/>
          <p:nvPr/>
        </p:nvSpPr>
        <p:spPr>
          <a:xfrm>
            <a:off x="2782599" y="3049176"/>
            <a:ext cx="6626803" cy="897775"/>
          </a:xfrm>
          <a:prstGeom prst="roundRect">
            <a:avLst/>
          </a:prstGeom>
          <a:solidFill>
            <a:srgbClr val="F3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Sensitive-bad: Mispredictions can hurt, but DT was accurate enough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1CBC3-9B55-C593-4CAA-6FDA2CEAB790}"/>
              </a:ext>
            </a:extLst>
          </p:cNvPr>
          <p:cNvSpPr/>
          <p:nvPr/>
        </p:nvSpPr>
        <p:spPr>
          <a:xfrm>
            <a:off x="1655185" y="1837234"/>
            <a:ext cx="1270895" cy="3311656"/>
          </a:xfrm>
          <a:prstGeom prst="rect">
            <a:avLst/>
          </a:prstGeom>
          <a:solidFill>
            <a:srgbClr val="00B050">
              <a:alpha val="27059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B8598-4201-787D-A250-806E6C254832}"/>
              </a:ext>
            </a:extLst>
          </p:cNvPr>
          <p:cNvSpPr/>
          <p:nvPr/>
        </p:nvSpPr>
        <p:spPr>
          <a:xfrm>
            <a:off x="4899833" y="1837234"/>
            <a:ext cx="1270895" cy="3311656"/>
          </a:xfrm>
          <a:prstGeom prst="rect">
            <a:avLst/>
          </a:prstGeom>
          <a:solidFill>
            <a:srgbClr val="00B050">
              <a:alpha val="27059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AFCBD-C2FC-0913-A7D8-D223E5FFD2EE}"/>
              </a:ext>
            </a:extLst>
          </p:cNvPr>
          <p:cNvSpPr/>
          <p:nvPr/>
        </p:nvSpPr>
        <p:spPr>
          <a:xfrm>
            <a:off x="8209770" y="1837234"/>
            <a:ext cx="1270895" cy="3311656"/>
          </a:xfrm>
          <a:prstGeom prst="rect">
            <a:avLst/>
          </a:prstGeom>
          <a:solidFill>
            <a:srgbClr val="00B050">
              <a:alpha val="27059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C64D613-A9DC-ABF3-69F7-37B997477DDD}"/>
              </a:ext>
            </a:extLst>
          </p:cNvPr>
          <p:cNvSpPr/>
          <p:nvPr/>
        </p:nvSpPr>
        <p:spPr>
          <a:xfrm>
            <a:off x="2324100" y="2478998"/>
            <a:ext cx="7543800" cy="1785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Sensitive-good benchmarks: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Performance Optimization:		86% of the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Balanced Optimization:		96% of the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Energy Optimization: 		98% of the potential</a:t>
            </a:r>
          </a:p>
        </p:txBody>
      </p:sp>
    </p:spTree>
    <p:extLst>
      <p:ext uri="{BB962C8B-B14F-4D97-AF65-F5344CB8AC3E}">
        <p14:creationId xmlns:p14="http://schemas.microsoft.com/office/powerpoint/2010/main" val="9695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2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0681-4C02-B21B-010A-861EB0EB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Protean: Minimal cost Instruction Prefetching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16F29C-D31A-E18F-BF9D-B7954A414308}"/>
              </a:ext>
            </a:extLst>
          </p:cNvPr>
          <p:cNvSpPr/>
          <p:nvPr/>
        </p:nvSpPr>
        <p:spPr>
          <a:xfrm>
            <a:off x="1427010" y="4292536"/>
            <a:ext cx="2437854" cy="828000"/>
          </a:xfrm>
          <a:prstGeom prst="rect">
            <a:avLst/>
          </a:prstGeom>
          <a:solidFill>
            <a:srgbClr val="E3929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3200" b="1" dirty="0">
                <a:solidFill>
                  <a:schemeClr val="tx1"/>
                </a:solidFill>
              </a:rPr>
              <a:t>FTQ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486A4F-F8B1-94F6-3564-9E1B4D365FCD}"/>
              </a:ext>
            </a:extLst>
          </p:cNvPr>
          <p:cNvSpPr/>
          <p:nvPr/>
        </p:nvSpPr>
        <p:spPr>
          <a:xfrm rot="16200000">
            <a:off x="3181896" y="4440256"/>
            <a:ext cx="828000" cy="540000"/>
          </a:xfrm>
          <a:prstGeom prst="rect">
            <a:avLst/>
          </a:prstGeom>
          <a:solidFill>
            <a:srgbClr val="B3A3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200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530CF7-35AA-1DB5-96AA-F0607E1214FB}"/>
              </a:ext>
            </a:extLst>
          </p:cNvPr>
          <p:cNvCxnSpPr/>
          <p:nvPr/>
        </p:nvCxnSpPr>
        <p:spPr>
          <a:xfrm>
            <a:off x="1763314" y="4274248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B51D80-6C7B-1CF7-75E3-2AD2C9535EC3}"/>
              </a:ext>
            </a:extLst>
          </p:cNvPr>
          <p:cNvCxnSpPr/>
          <p:nvPr/>
        </p:nvCxnSpPr>
        <p:spPr>
          <a:xfrm>
            <a:off x="2135170" y="4274248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6C8937-DCED-8DB1-C5E5-8C082338B496}"/>
              </a:ext>
            </a:extLst>
          </p:cNvPr>
          <p:cNvCxnSpPr/>
          <p:nvPr/>
        </p:nvCxnSpPr>
        <p:spPr>
          <a:xfrm>
            <a:off x="2507026" y="4274248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BCE512-FB1B-F0B2-ABEE-34D76BCF0F25}"/>
              </a:ext>
            </a:extLst>
          </p:cNvPr>
          <p:cNvCxnSpPr/>
          <p:nvPr/>
        </p:nvCxnSpPr>
        <p:spPr>
          <a:xfrm>
            <a:off x="2897170" y="4274248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A3B409-4823-AAAF-C57D-A774B512A36B}"/>
              </a:ext>
            </a:extLst>
          </p:cNvPr>
          <p:cNvCxnSpPr/>
          <p:nvPr/>
        </p:nvCxnSpPr>
        <p:spPr>
          <a:xfrm>
            <a:off x="4056048" y="4729832"/>
            <a:ext cx="86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9A6403-F50C-8E23-76C8-3D160A826AA9}"/>
              </a:ext>
            </a:extLst>
          </p:cNvPr>
          <p:cNvCxnSpPr/>
          <p:nvPr/>
        </p:nvCxnSpPr>
        <p:spPr>
          <a:xfrm>
            <a:off x="2436048" y="5538770"/>
            <a:ext cx="25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BFF1D7-009A-4AE6-6BB8-1C2B1548CDE6}"/>
              </a:ext>
            </a:extLst>
          </p:cNvPr>
          <p:cNvCxnSpPr/>
          <p:nvPr/>
        </p:nvCxnSpPr>
        <p:spPr>
          <a:xfrm>
            <a:off x="2436048" y="5154032"/>
            <a:ext cx="0" cy="39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5A1A1FAE-FA12-D00E-E6B9-C1673C509383}"/>
              </a:ext>
            </a:extLst>
          </p:cNvPr>
          <p:cNvCxnSpPr/>
          <p:nvPr/>
        </p:nvCxnSpPr>
        <p:spPr>
          <a:xfrm>
            <a:off x="3191164" y="3771047"/>
            <a:ext cx="1769952" cy="420624"/>
          </a:xfrm>
          <a:prstGeom prst="bentConnector3">
            <a:avLst>
              <a:gd name="adj1" fmla="val 404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65EB81D-D0AB-C965-284B-3BDAF354B681}"/>
              </a:ext>
            </a:extLst>
          </p:cNvPr>
          <p:cNvSpPr/>
          <p:nvPr/>
        </p:nvSpPr>
        <p:spPr>
          <a:xfrm>
            <a:off x="747422" y="5460872"/>
            <a:ext cx="900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DIP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CA3233F-D05B-D532-7D6B-2F1AD8173AF1}"/>
              </a:ext>
            </a:extLst>
          </p:cNvPr>
          <p:cNvCxnSpPr/>
          <p:nvPr/>
        </p:nvCxnSpPr>
        <p:spPr>
          <a:xfrm>
            <a:off x="1705583" y="5525067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Bent Up Arrow 39">
            <a:extLst>
              <a:ext uri="{FF2B5EF4-FFF2-40B4-BE49-F238E27FC236}">
                <a16:creationId xmlns:a16="http://schemas.microsoft.com/office/drawing/2014/main" id="{021DCDF2-93E7-3249-B19B-35451B8C2D96}"/>
              </a:ext>
            </a:extLst>
          </p:cNvPr>
          <p:cNvSpPr/>
          <p:nvPr/>
        </p:nvSpPr>
        <p:spPr>
          <a:xfrm rot="5400000">
            <a:off x="488427" y="4036991"/>
            <a:ext cx="1060135" cy="566213"/>
          </a:xfrm>
          <a:prstGeom prst="bentUpArrow">
            <a:avLst>
              <a:gd name="adj1" fmla="val 3884"/>
              <a:gd name="adj2" fmla="val 11670"/>
              <a:gd name="adj3" fmla="val 271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61189E-C7F4-9109-B45B-4834494B6667}"/>
              </a:ext>
            </a:extLst>
          </p:cNvPr>
          <p:cNvSpPr/>
          <p:nvPr/>
        </p:nvSpPr>
        <p:spPr>
          <a:xfrm>
            <a:off x="481583" y="2570416"/>
            <a:ext cx="28443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C05E17-03D6-38A9-0946-694BB556078F}"/>
              </a:ext>
            </a:extLst>
          </p:cNvPr>
          <p:cNvSpPr/>
          <p:nvPr/>
        </p:nvSpPr>
        <p:spPr>
          <a:xfrm>
            <a:off x="618370" y="2689832"/>
            <a:ext cx="1406862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Branch Predictor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BEBD64-1865-7256-A789-16DA112C0CC7}"/>
              </a:ext>
            </a:extLst>
          </p:cNvPr>
          <p:cNvSpPr/>
          <p:nvPr/>
        </p:nvSpPr>
        <p:spPr>
          <a:xfrm>
            <a:off x="2195937" y="2689832"/>
            <a:ext cx="900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BTB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E8ED3-E36D-4115-28EF-0A947A0A72D9}"/>
              </a:ext>
            </a:extLst>
          </p:cNvPr>
          <p:cNvSpPr/>
          <p:nvPr/>
        </p:nvSpPr>
        <p:spPr>
          <a:xfrm>
            <a:off x="2195937" y="2703127"/>
            <a:ext cx="900000" cy="482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BTB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9D5813-BE66-5C2D-ADED-F60BC97CCA13}"/>
              </a:ext>
            </a:extLst>
          </p:cNvPr>
          <p:cNvSpPr/>
          <p:nvPr/>
        </p:nvSpPr>
        <p:spPr>
          <a:xfrm>
            <a:off x="2195937" y="3260440"/>
            <a:ext cx="900000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DIP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249F721-6090-D416-D479-B04570BF8B5D}"/>
              </a:ext>
            </a:extLst>
          </p:cNvPr>
          <p:cNvSpPr/>
          <p:nvPr/>
        </p:nvSpPr>
        <p:spPr>
          <a:xfrm>
            <a:off x="138848" y="1141284"/>
            <a:ext cx="3726016" cy="1259827"/>
          </a:xfrm>
          <a:prstGeom prst="roundRect">
            <a:avLst/>
          </a:prstGeom>
          <a:solidFill>
            <a:srgbClr val="F3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DIPs are only benefical for a few benchmarks but claim costly chip area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70473E1-76D4-FBC5-0220-7AF45DF38AFD}"/>
              </a:ext>
            </a:extLst>
          </p:cNvPr>
          <p:cNvSpPr/>
          <p:nvPr/>
        </p:nvSpPr>
        <p:spPr>
          <a:xfrm>
            <a:off x="4899159" y="1148694"/>
            <a:ext cx="5236514" cy="7176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 identify benchmarks that benefit from DIP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DIP works, BTB misses can be tolerated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9FF0259-E873-C529-27E8-DA7F3D5163E3}"/>
              </a:ext>
            </a:extLst>
          </p:cNvPr>
          <p:cNvSpPr/>
          <p:nvPr/>
        </p:nvSpPr>
        <p:spPr>
          <a:xfrm>
            <a:off x="4488048" y="2013640"/>
            <a:ext cx="6457235" cy="13791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BTB to store DIP metadata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Investigated 3 different optimization goals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Defined a scoring system to identify the best configuration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DT to </a:t>
            </a:r>
            <a:r>
              <a:rPr lang="en-SE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best </a:t>
            </a:r>
            <a:r>
              <a:rPr lang="en-SE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en-SE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uration </a:t>
            </a:r>
            <a:r>
              <a:rPr lang="en-S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using perf. counters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579E47-8CED-CFAC-964D-B6EB104B6500}"/>
              </a:ext>
            </a:extLst>
          </p:cNvPr>
          <p:cNvSpPr txBox="1"/>
          <p:nvPr/>
        </p:nvSpPr>
        <p:spPr>
          <a:xfrm>
            <a:off x="3846673" y="4339912"/>
            <a:ext cx="134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Demand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7D1E0-4BF9-700A-5036-5FC3AB103AB4}"/>
              </a:ext>
            </a:extLst>
          </p:cNvPr>
          <p:cNvSpPr txBox="1"/>
          <p:nvPr/>
        </p:nvSpPr>
        <p:spPr>
          <a:xfrm>
            <a:off x="3172298" y="5144729"/>
            <a:ext cx="134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Prefetch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E176EB-12D1-5D24-1163-20E8301F4B4F}"/>
              </a:ext>
            </a:extLst>
          </p:cNvPr>
          <p:cNvGrpSpPr/>
          <p:nvPr/>
        </p:nvGrpSpPr>
        <p:grpSpPr>
          <a:xfrm>
            <a:off x="5146200" y="3915356"/>
            <a:ext cx="5853546" cy="1783080"/>
            <a:chOff x="5093300" y="2916128"/>
            <a:chExt cx="5853546" cy="178308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8204335-F3A1-94F1-523F-8E610E8C0E5C}"/>
                </a:ext>
              </a:extLst>
            </p:cNvPr>
            <p:cNvSpPr/>
            <p:nvPr/>
          </p:nvSpPr>
          <p:spPr>
            <a:xfrm>
              <a:off x="5093300" y="2916128"/>
              <a:ext cx="1673260" cy="1783080"/>
            </a:xfrm>
            <a:prstGeom prst="rect">
              <a:avLst/>
            </a:prstGeom>
            <a:solidFill>
              <a:srgbClr val="B3A3C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5309E7C-13AB-3FF8-E697-9C88E45E704A}"/>
                </a:ext>
              </a:extLst>
            </p:cNvPr>
            <p:cNvSpPr/>
            <p:nvPr/>
          </p:nvSpPr>
          <p:spPr>
            <a:xfrm>
              <a:off x="5303520" y="3127248"/>
              <a:ext cx="1261872" cy="5486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L1I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2BFADD8-77C2-F21A-3E3E-FACABD07E9F8}"/>
                </a:ext>
              </a:extLst>
            </p:cNvPr>
            <p:cNvSpPr/>
            <p:nvPr/>
          </p:nvSpPr>
          <p:spPr>
            <a:xfrm>
              <a:off x="5312664" y="3935684"/>
              <a:ext cx="1261872" cy="5486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ITLB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9ED122-CC5E-FF1F-A99F-A6658D1FAC62}"/>
                </a:ext>
              </a:extLst>
            </p:cNvPr>
            <p:cNvSpPr/>
            <p:nvPr/>
          </p:nvSpPr>
          <p:spPr>
            <a:xfrm rot="16200000">
              <a:off x="7128286" y="3481578"/>
              <a:ext cx="1438656" cy="624748"/>
            </a:xfrm>
            <a:prstGeom prst="rect">
              <a:avLst/>
            </a:prstGeom>
            <a:solidFill>
              <a:srgbClr val="B9CDE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Decode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36FD45B-AD33-8E44-F795-991260E019E9}"/>
                </a:ext>
              </a:extLst>
            </p:cNvPr>
            <p:cNvSpPr/>
            <p:nvPr/>
          </p:nvSpPr>
          <p:spPr>
            <a:xfrm rot="16200000">
              <a:off x="8521714" y="3499866"/>
              <a:ext cx="1438656" cy="624748"/>
            </a:xfrm>
            <a:prstGeom prst="rect">
              <a:avLst/>
            </a:prstGeom>
            <a:solidFill>
              <a:srgbClr val="B9CDE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Exec.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5D4E70-DF78-B05D-9AA4-804CB88369C6}"/>
                </a:ext>
              </a:extLst>
            </p:cNvPr>
            <p:cNvSpPr/>
            <p:nvPr/>
          </p:nvSpPr>
          <p:spPr>
            <a:xfrm rot="16200000">
              <a:off x="9915144" y="3481578"/>
              <a:ext cx="1438656" cy="624748"/>
            </a:xfrm>
            <a:prstGeom prst="rect">
              <a:avLst/>
            </a:prstGeom>
            <a:solidFill>
              <a:srgbClr val="B9CDE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2400" dirty="0">
                  <a:solidFill>
                    <a:schemeClr val="tx1"/>
                  </a:solidFill>
                </a:rPr>
                <a:t>Retire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32B1086-B293-2DE1-76F8-283041CA15A4}"/>
                </a:ext>
              </a:extLst>
            </p:cNvPr>
            <p:cNvCxnSpPr/>
            <p:nvPr/>
          </p:nvCxnSpPr>
          <p:spPr>
            <a:xfrm>
              <a:off x="6880900" y="3807668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F4B8C40-FCBC-1DE9-6C0B-02DB0C739C1F}"/>
                </a:ext>
              </a:extLst>
            </p:cNvPr>
            <p:cNvCxnSpPr/>
            <p:nvPr/>
          </p:nvCxnSpPr>
          <p:spPr>
            <a:xfrm>
              <a:off x="8274328" y="3807668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65E24DC-376A-E0FD-A78A-16AB4CB95BA7}"/>
                </a:ext>
              </a:extLst>
            </p:cNvPr>
            <p:cNvCxnSpPr/>
            <p:nvPr/>
          </p:nvCxnSpPr>
          <p:spPr>
            <a:xfrm>
              <a:off x="9667756" y="3829720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2" name="Picture 51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5D58CC9-BD96-E028-A718-AB19856E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520" y="2652959"/>
            <a:ext cx="1023488" cy="9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0" grpId="0" animBg="1"/>
      <p:bldP spid="30" grpId="0" animBg="1"/>
      <p:bldP spid="36" grpId="0" animBg="1"/>
      <p:bldP spid="29" grpId="0" animBg="1"/>
      <p:bldP spid="31" grpId="0" uiExpand="1" build="p" animBg="1"/>
      <p:bldP spid="3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3291-0118-5C05-8BDC-25EBDEBF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Overview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AAE0B7E-1356-5B3E-C49B-0B57DDBAECEF}"/>
              </a:ext>
            </a:extLst>
          </p:cNvPr>
          <p:cNvSpPr/>
          <p:nvPr/>
        </p:nvSpPr>
        <p:spPr>
          <a:xfrm>
            <a:off x="1130529" y="1314439"/>
            <a:ext cx="10047317" cy="1325564"/>
          </a:xfrm>
          <a:prstGeom prst="roundRect">
            <a:avLst/>
          </a:prstGeom>
          <a:solidFill>
            <a:srgbClr val="F3DCD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800" u="sng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Problem: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Dedicated intruction prefetchers (DIP) are beneficial for a </a:t>
            </a:r>
            <a:r>
              <a:rPr lang="en-SE" sz="2400" u="sng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 subset</a:t>
            </a:r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applications but </a:t>
            </a:r>
            <a:r>
              <a:rPr lang="en-SE" sz="2400" u="sng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claim costly chip area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064087-937C-9117-DA0A-FC5BF8B608DF}"/>
              </a:ext>
            </a:extLst>
          </p:cNvPr>
          <p:cNvSpPr/>
          <p:nvPr/>
        </p:nvSpPr>
        <p:spPr>
          <a:xfrm>
            <a:off x="1130529" y="3241678"/>
            <a:ext cx="10047317" cy="11378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800" u="sng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Insight:</a:t>
            </a:r>
            <a:r>
              <a:rPr lang="en-SE" sz="28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DIP works, Branch Target buffer (BTB) misses can be tolerated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CE544D4-0173-27B0-02DA-83E7DDEE236E}"/>
              </a:ext>
            </a:extLst>
          </p:cNvPr>
          <p:cNvSpPr/>
          <p:nvPr/>
        </p:nvSpPr>
        <p:spPr>
          <a:xfrm>
            <a:off x="1130529" y="4981195"/>
            <a:ext cx="10047317" cy="9208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800" u="sng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Solution:</a:t>
            </a:r>
            <a:r>
              <a:rPr lang="en-SE" sz="28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BTB to store DIP metadata – benefit of DIP without the area cost </a:t>
            </a:r>
          </a:p>
        </p:txBody>
      </p:sp>
    </p:spTree>
    <p:extLst>
      <p:ext uri="{BB962C8B-B14F-4D97-AF65-F5344CB8AC3E}">
        <p14:creationId xmlns:p14="http://schemas.microsoft.com/office/powerpoint/2010/main" val="26811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0681-4C02-B21B-010A-861EB0EB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>
                <a:latin typeface="Calibri" panose="020F0502020204030204" pitchFamily="34" charset="0"/>
                <a:cs typeface="Calibri" panose="020F0502020204030204" pitchFamily="34" charset="0"/>
              </a:rPr>
              <a:t>Built-in </a:t>
            </a:r>
            <a:r>
              <a:rPr lang="en-S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(free!)</a:t>
            </a:r>
            <a:r>
              <a:rPr lang="en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E" dirty="0">
                <a:latin typeface="Calibri" panose="020F0502020204030204" pitchFamily="34" charset="0"/>
                <a:cs typeface="Calibri" panose="020F0502020204030204" pitchFamily="34" charset="0"/>
              </a:rPr>
              <a:t>Instruction Prefetching: FDIP*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10456D-E344-B23B-FAB5-6A7CBEBB04CB}"/>
              </a:ext>
            </a:extLst>
          </p:cNvPr>
          <p:cNvSpPr/>
          <p:nvPr/>
        </p:nvSpPr>
        <p:spPr>
          <a:xfrm>
            <a:off x="5093300" y="2916128"/>
            <a:ext cx="1673260" cy="1783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7F0FA-7458-7F80-2C7D-882BB999189B}"/>
              </a:ext>
            </a:extLst>
          </p:cNvPr>
          <p:cNvSpPr/>
          <p:nvPr/>
        </p:nvSpPr>
        <p:spPr>
          <a:xfrm rot="16200000">
            <a:off x="7128286" y="3481578"/>
            <a:ext cx="1438656" cy="6247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</a:rPr>
              <a:t>Decode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88C9B0-336D-125F-4F5F-CA6A5BED2DE7}"/>
              </a:ext>
            </a:extLst>
          </p:cNvPr>
          <p:cNvSpPr/>
          <p:nvPr/>
        </p:nvSpPr>
        <p:spPr>
          <a:xfrm>
            <a:off x="5303520" y="3127248"/>
            <a:ext cx="1261872" cy="5486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</a:rPr>
              <a:t>L1I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33A08-28A7-C2AB-0222-736AE1C52981}"/>
              </a:ext>
            </a:extLst>
          </p:cNvPr>
          <p:cNvSpPr/>
          <p:nvPr/>
        </p:nvSpPr>
        <p:spPr>
          <a:xfrm>
            <a:off x="5312664" y="3935684"/>
            <a:ext cx="1261872" cy="5486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</a:rPr>
              <a:t>ITLB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52277-FEAF-95AF-5AEE-73C0200953E0}"/>
              </a:ext>
            </a:extLst>
          </p:cNvPr>
          <p:cNvSpPr/>
          <p:nvPr/>
        </p:nvSpPr>
        <p:spPr>
          <a:xfrm rot="16200000">
            <a:off x="8521714" y="3499866"/>
            <a:ext cx="1438656" cy="6247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</a:rPr>
              <a:t>Exec.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80277D-900C-CC6F-EE08-1BCD59441BA9}"/>
              </a:ext>
            </a:extLst>
          </p:cNvPr>
          <p:cNvSpPr/>
          <p:nvPr/>
        </p:nvSpPr>
        <p:spPr>
          <a:xfrm rot="16200000">
            <a:off x="9915144" y="3481578"/>
            <a:ext cx="1438656" cy="6247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</a:rPr>
              <a:t>Retire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6E6757-9A1E-37E1-3DB9-BF860F4065E5}"/>
              </a:ext>
            </a:extLst>
          </p:cNvPr>
          <p:cNvCxnSpPr/>
          <p:nvPr/>
        </p:nvCxnSpPr>
        <p:spPr>
          <a:xfrm>
            <a:off x="6880900" y="3807668"/>
            <a:ext cx="5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4C11378-F151-457A-8F70-A5A110143D27}"/>
              </a:ext>
            </a:extLst>
          </p:cNvPr>
          <p:cNvSpPr/>
          <p:nvPr/>
        </p:nvSpPr>
        <p:spPr>
          <a:xfrm>
            <a:off x="4956048" y="5742431"/>
            <a:ext cx="1937252" cy="468000"/>
          </a:xfrm>
          <a:prstGeom prst="rect">
            <a:avLst/>
          </a:prstGeom>
          <a:solidFill>
            <a:srgbClr val="B3A3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Fetch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11A08F-62C4-C664-BD02-6604E0854A8E}"/>
              </a:ext>
            </a:extLst>
          </p:cNvPr>
          <p:cNvCxnSpPr/>
          <p:nvPr/>
        </p:nvCxnSpPr>
        <p:spPr>
          <a:xfrm>
            <a:off x="8274328" y="3807668"/>
            <a:ext cx="5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9A76E8-4D77-F3AF-EAB5-86919DC776C6}"/>
              </a:ext>
            </a:extLst>
          </p:cNvPr>
          <p:cNvCxnSpPr/>
          <p:nvPr/>
        </p:nvCxnSpPr>
        <p:spPr>
          <a:xfrm>
            <a:off x="9667756" y="3829720"/>
            <a:ext cx="5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2108481-EF71-AF4B-789F-185E38C5E015}"/>
              </a:ext>
            </a:extLst>
          </p:cNvPr>
          <p:cNvSpPr/>
          <p:nvPr/>
        </p:nvSpPr>
        <p:spPr>
          <a:xfrm>
            <a:off x="7493554" y="5742432"/>
            <a:ext cx="3600000" cy="467914"/>
          </a:xfrm>
          <a:prstGeom prst="rect">
            <a:avLst/>
          </a:prstGeom>
          <a:solidFill>
            <a:srgbClr val="B9C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Back-End</a:t>
            </a:r>
            <a:endParaRPr lang="en-SE" sz="2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B493C3-A1A8-662E-F094-1F5FB39BF033}"/>
              </a:ext>
            </a:extLst>
          </p:cNvPr>
          <p:cNvSpPr/>
          <p:nvPr/>
        </p:nvSpPr>
        <p:spPr>
          <a:xfrm>
            <a:off x="1068370" y="5742431"/>
            <a:ext cx="3168000" cy="46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BPU/Front-End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16F29C-D31A-E18F-BF9D-B7954A414308}"/>
              </a:ext>
            </a:extLst>
          </p:cNvPr>
          <p:cNvSpPr/>
          <p:nvPr/>
        </p:nvSpPr>
        <p:spPr>
          <a:xfrm>
            <a:off x="1427010" y="3392424"/>
            <a:ext cx="2437854" cy="828000"/>
          </a:xfrm>
          <a:prstGeom prst="rect">
            <a:avLst/>
          </a:prstGeom>
          <a:solidFill>
            <a:srgbClr val="E3929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3200" b="1" dirty="0">
                <a:solidFill>
                  <a:schemeClr val="tx1"/>
                </a:solidFill>
              </a:rPr>
              <a:t>FTQ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486A4F-F8B1-94F6-3564-9E1B4D365FCD}"/>
              </a:ext>
            </a:extLst>
          </p:cNvPr>
          <p:cNvSpPr/>
          <p:nvPr/>
        </p:nvSpPr>
        <p:spPr>
          <a:xfrm rot="16200000">
            <a:off x="3181896" y="3540144"/>
            <a:ext cx="828000" cy="540000"/>
          </a:xfrm>
          <a:prstGeom prst="rect">
            <a:avLst/>
          </a:prstGeom>
          <a:solidFill>
            <a:srgbClr val="B3A3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200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530CF7-35AA-1DB5-96AA-F0607E1214FB}"/>
              </a:ext>
            </a:extLst>
          </p:cNvPr>
          <p:cNvCxnSpPr/>
          <p:nvPr/>
        </p:nvCxnSpPr>
        <p:spPr>
          <a:xfrm>
            <a:off x="1763314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B51D80-6C7B-1CF7-75E3-2AD2C9535EC3}"/>
              </a:ext>
            </a:extLst>
          </p:cNvPr>
          <p:cNvCxnSpPr/>
          <p:nvPr/>
        </p:nvCxnSpPr>
        <p:spPr>
          <a:xfrm>
            <a:off x="2135170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6C8937-DCED-8DB1-C5E5-8C082338B496}"/>
              </a:ext>
            </a:extLst>
          </p:cNvPr>
          <p:cNvCxnSpPr/>
          <p:nvPr/>
        </p:nvCxnSpPr>
        <p:spPr>
          <a:xfrm>
            <a:off x="2507026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BCE512-FB1B-F0B2-ABEE-34D76BCF0F25}"/>
              </a:ext>
            </a:extLst>
          </p:cNvPr>
          <p:cNvCxnSpPr/>
          <p:nvPr/>
        </p:nvCxnSpPr>
        <p:spPr>
          <a:xfrm>
            <a:off x="2897170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A3B409-4823-AAAF-C57D-A774B512A36B}"/>
              </a:ext>
            </a:extLst>
          </p:cNvPr>
          <p:cNvCxnSpPr>
            <a:cxnSpLocks/>
          </p:cNvCxnSpPr>
          <p:nvPr/>
        </p:nvCxnSpPr>
        <p:spPr>
          <a:xfrm>
            <a:off x="3934988" y="3829720"/>
            <a:ext cx="10376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B562C1-97E7-EA8A-D6B2-E03A32867BB2}"/>
              </a:ext>
            </a:extLst>
          </p:cNvPr>
          <p:cNvGrpSpPr/>
          <p:nvPr/>
        </p:nvGrpSpPr>
        <p:grpSpPr>
          <a:xfrm>
            <a:off x="481583" y="1670304"/>
            <a:ext cx="2844300" cy="1188720"/>
            <a:chOff x="481583" y="1670304"/>
            <a:chExt cx="2844300" cy="11887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C7644B-FABE-F23E-B689-12E072C14632}"/>
                </a:ext>
              </a:extLst>
            </p:cNvPr>
            <p:cNvSpPr/>
            <p:nvPr/>
          </p:nvSpPr>
          <p:spPr>
            <a:xfrm>
              <a:off x="481583" y="1670304"/>
              <a:ext cx="2844300" cy="11887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74473B-1820-4D17-AD57-BBDF096714EB}"/>
                </a:ext>
              </a:extLst>
            </p:cNvPr>
            <p:cNvSpPr/>
            <p:nvPr/>
          </p:nvSpPr>
          <p:spPr>
            <a:xfrm>
              <a:off x="618370" y="1789720"/>
              <a:ext cx="1406862" cy="9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>
                  <a:ln w="0"/>
                  <a:solidFill>
                    <a:schemeClr val="tx1"/>
                  </a:solidFill>
                </a:rPr>
                <a:t>Branch Predictor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B142AB-6CA2-07BD-179F-74C72EAED1C5}"/>
                </a:ext>
              </a:extLst>
            </p:cNvPr>
            <p:cNvSpPr/>
            <p:nvPr/>
          </p:nvSpPr>
          <p:spPr>
            <a:xfrm>
              <a:off x="2195937" y="1789720"/>
              <a:ext cx="900000" cy="9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>
                  <a:ln w="0"/>
                  <a:solidFill>
                    <a:schemeClr val="tx1"/>
                  </a:solidFill>
                </a:rPr>
                <a:t>BTB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E8AFE05-76F8-7CE6-0B30-F6CF333BC66E}"/>
              </a:ext>
            </a:extLst>
          </p:cNvPr>
          <p:cNvSpPr txBox="1"/>
          <p:nvPr/>
        </p:nvSpPr>
        <p:spPr>
          <a:xfrm>
            <a:off x="3839339" y="3401568"/>
            <a:ext cx="134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Demand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C4986B-4800-6DE9-35A4-941C5819C46D}"/>
              </a:ext>
            </a:extLst>
          </p:cNvPr>
          <p:cNvGrpSpPr/>
          <p:nvPr/>
        </p:nvGrpSpPr>
        <p:grpSpPr>
          <a:xfrm>
            <a:off x="2436048" y="4239636"/>
            <a:ext cx="2520000" cy="461665"/>
            <a:chOff x="2436048" y="4239636"/>
            <a:chExt cx="2520000" cy="46166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09A6403-F50C-8E23-76C8-3D160A826AA9}"/>
                </a:ext>
              </a:extLst>
            </p:cNvPr>
            <p:cNvCxnSpPr/>
            <p:nvPr/>
          </p:nvCxnSpPr>
          <p:spPr>
            <a:xfrm>
              <a:off x="2436048" y="4638658"/>
              <a:ext cx="25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7BFF1D7-009A-4AE6-6BB8-1C2B1548CDE6}"/>
                </a:ext>
              </a:extLst>
            </p:cNvPr>
            <p:cNvCxnSpPr/>
            <p:nvPr/>
          </p:nvCxnSpPr>
          <p:spPr>
            <a:xfrm>
              <a:off x="2436048" y="4253920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AF9CA1-66A2-1E1E-6DA6-EB97E647B0E5}"/>
                </a:ext>
              </a:extLst>
            </p:cNvPr>
            <p:cNvSpPr txBox="1"/>
            <p:nvPr/>
          </p:nvSpPr>
          <p:spPr>
            <a:xfrm>
              <a:off x="3042005" y="4239636"/>
              <a:ext cx="1342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Prefetch</a:t>
              </a:r>
            </a:p>
          </p:txBody>
        </p:sp>
      </p:grpSp>
      <p:sp>
        <p:nvSpPr>
          <p:cNvPr id="7" name="Bent Up Arrow 6">
            <a:extLst>
              <a:ext uri="{FF2B5EF4-FFF2-40B4-BE49-F238E27FC236}">
                <a16:creationId xmlns:a16="http://schemas.microsoft.com/office/drawing/2014/main" id="{C6EA81A4-1F09-3226-C829-0DA757AB4EBF}"/>
              </a:ext>
            </a:extLst>
          </p:cNvPr>
          <p:cNvSpPr/>
          <p:nvPr/>
        </p:nvSpPr>
        <p:spPr>
          <a:xfrm rot="5400000">
            <a:off x="488427" y="3136879"/>
            <a:ext cx="1060135" cy="566213"/>
          </a:xfrm>
          <a:prstGeom prst="bentUpArrow">
            <a:avLst>
              <a:gd name="adj1" fmla="val 3884"/>
              <a:gd name="adj2" fmla="val 11670"/>
              <a:gd name="adj3" fmla="val 271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D457E0-726F-2052-36A5-82CA69CDF8F5}"/>
              </a:ext>
            </a:extLst>
          </p:cNvPr>
          <p:cNvSpPr txBox="1"/>
          <p:nvPr/>
        </p:nvSpPr>
        <p:spPr>
          <a:xfrm>
            <a:off x="199778" y="6442552"/>
            <a:ext cx="428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 dirty="0"/>
              <a:t>*Fetch Directed Instruction Prefetching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1490DB6-0340-CE9F-6D39-44CF6A0965E5}"/>
              </a:ext>
            </a:extLst>
          </p:cNvPr>
          <p:cNvSpPr/>
          <p:nvPr/>
        </p:nvSpPr>
        <p:spPr>
          <a:xfrm>
            <a:off x="5512153" y="1165683"/>
            <a:ext cx="5295670" cy="1325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sz="20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BPU run-ahead produce future control-flow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sz="20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I-cache prefetch targets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sz="20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Very effective compared to no FDIP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E" sz="2000" dirty="0">
                <a:ln w="0"/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Limited by prediction capability of the BPU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0F80BC5-44B2-1408-9120-8EB07F17ADFB}"/>
              </a:ext>
            </a:extLst>
          </p:cNvPr>
          <p:cNvSpPr/>
          <p:nvPr/>
        </p:nvSpPr>
        <p:spPr>
          <a:xfrm>
            <a:off x="199778" y="1343819"/>
            <a:ext cx="4827826" cy="38438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1DA34BF-61A5-87D4-2CF9-C006768E671C}"/>
              </a:ext>
            </a:extLst>
          </p:cNvPr>
          <p:cNvSpPr/>
          <p:nvPr/>
        </p:nvSpPr>
        <p:spPr>
          <a:xfrm>
            <a:off x="5010578" y="2604325"/>
            <a:ext cx="6336000" cy="2340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1653-27C7-5BAE-F3D5-5E41F774A911}"/>
              </a:ext>
            </a:extLst>
          </p:cNvPr>
          <p:cNvSpPr txBox="1"/>
          <p:nvPr/>
        </p:nvSpPr>
        <p:spPr>
          <a:xfrm>
            <a:off x="1562067" y="3023277"/>
            <a:ext cx="201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Fetch Target Queue</a:t>
            </a:r>
          </a:p>
        </p:txBody>
      </p:sp>
    </p:spTree>
    <p:extLst>
      <p:ext uri="{BB962C8B-B14F-4D97-AF65-F5344CB8AC3E}">
        <p14:creationId xmlns:p14="http://schemas.microsoft.com/office/powerpoint/2010/main" val="10384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0681-4C02-B21B-010A-861EB0EB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Dedicated Instruction Prefetchers (DIPs)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10456D-E344-B23B-FAB5-6A7CBEBB04CB}"/>
              </a:ext>
            </a:extLst>
          </p:cNvPr>
          <p:cNvSpPr/>
          <p:nvPr/>
        </p:nvSpPr>
        <p:spPr>
          <a:xfrm>
            <a:off x="5093300" y="2916128"/>
            <a:ext cx="1673260" cy="1783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7F0FA-7458-7F80-2C7D-882BB999189B}"/>
              </a:ext>
            </a:extLst>
          </p:cNvPr>
          <p:cNvSpPr/>
          <p:nvPr/>
        </p:nvSpPr>
        <p:spPr>
          <a:xfrm rot="16200000">
            <a:off x="7128286" y="3481578"/>
            <a:ext cx="1438656" cy="6247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</a:rPr>
              <a:t>Decode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88C9B0-336D-125F-4F5F-CA6A5BED2DE7}"/>
              </a:ext>
            </a:extLst>
          </p:cNvPr>
          <p:cNvSpPr/>
          <p:nvPr/>
        </p:nvSpPr>
        <p:spPr>
          <a:xfrm>
            <a:off x="5303520" y="3127248"/>
            <a:ext cx="1261872" cy="5486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</a:rPr>
              <a:t>L1I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33A08-28A7-C2AB-0222-736AE1C52981}"/>
              </a:ext>
            </a:extLst>
          </p:cNvPr>
          <p:cNvSpPr/>
          <p:nvPr/>
        </p:nvSpPr>
        <p:spPr>
          <a:xfrm>
            <a:off x="5312664" y="3935684"/>
            <a:ext cx="1261872" cy="5486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</a:rPr>
              <a:t>ITLB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52277-FEAF-95AF-5AEE-73C0200953E0}"/>
              </a:ext>
            </a:extLst>
          </p:cNvPr>
          <p:cNvSpPr/>
          <p:nvPr/>
        </p:nvSpPr>
        <p:spPr>
          <a:xfrm rot="16200000">
            <a:off x="8521714" y="3499866"/>
            <a:ext cx="1438656" cy="6247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</a:rPr>
              <a:t>Exec.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80277D-900C-CC6F-EE08-1BCD59441BA9}"/>
              </a:ext>
            </a:extLst>
          </p:cNvPr>
          <p:cNvSpPr/>
          <p:nvPr/>
        </p:nvSpPr>
        <p:spPr>
          <a:xfrm rot="16200000">
            <a:off x="9915144" y="3481578"/>
            <a:ext cx="1438656" cy="6247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</a:rPr>
              <a:t>Retire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6E6757-9A1E-37E1-3DB9-BF860F4065E5}"/>
              </a:ext>
            </a:extLst>
          </p:cNvPr>
          <p:cNvCxnSpPr/>
          <p:nvPr/>
        </p:nvCxnSpPr>
        <p:spPr>
          <a:xfrm>
            <a:off x="6880900" y="3807668"/>
            <a:ext cx="5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4C11378-F151-457A-8F70-A5A110143D27}"/>
              </a:ext>
            </a:extLst>
          </p:cNvPr>
          <p:cNvSpPr/>
          <p:nvPr/>
        </p:nvSpPr>
        <p:spPr>
          <a:xfrm>
            <a:off x="4956048" y="5742431"/>
            <a:ext cx="1937252" cy="468000"/>
          </a:xfrm>
          <a:prstGeom prst="rect">
            <a:avLst/>
          </a:prstGeom>
          <a:solidFill>
            <a:srgbClr val="B3A3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Fetch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11A08F-62C4-C664-BD02-6604E0854A8E}"/>
              </a:ext>
            </a:extLst>
          </p:cNvPr>
          <p:cNvCxnSpPr/>
          <p:nvPr/>
        </p:nvCxnSpPr>
        <p:spPr>
          <a:xfrm>
            <a:off x="8274328" y="3807668"/>
            <a:ext cx="5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9A76E8-4D77-F3AF-EAB5-86919DC776C6}"/>
              </a:ext>
            </a:extLst>
          </p:cNvPr>
          <p:cNvCxnSpPr/>
          <p:nvPr/>
        </p:nvCxnSpPr>
        <p:spPr>
          <a:xfrm>
            <a:off x="9667756" y="3829720"/>
            <a:ext cx="5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2108481-EF71-AF4B-789F-185E38C5E015}"/>
              </a:ext>
            </a:extLst>
          </p:cNvPr>
          <p:cNvSpPr/>
          <p:nvPr/>
        </p:nvSpPr>
        <p:spPr>
          <a:xfrm>
            <a:off x="7493554" y="5742432"/>
            <a:ext cx="3600000" cy="467914"/>
          </a:xfrm>
          <a:prstGeom prst="rect">
            <a:avLst/>
          </a:prstGeom>
          <a:solidFill>
            <a:srgbClr val="B9C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Back-End</a:t>
            </a:r>
            <a:endParaRPr lang="en-SE" sz="2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B493C3-A1A8-662E-F094-1F5FB39BF033}"/>
              </a:ext>
            </a:extLst>
          </p:cNvPr>
          <p:cNvSpPr/>
          <p:nvPr/>
        </p:nvSpPr>
        <p:spPr>
          <a:xfrm>
            <a:off x="1068370" y="5742431"/>
            <a:ext cx="3168000" cy="46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BPU/Front-End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16F29C-D31A-E18F-BF9D-B7954A414308}"/>
              </a:ext>
            </a:extLst>
          </p:cNvPr>
          <p:cNvSpPr/>
          <p:nvPr/>
        </p:nvSpPr>
        <p:spPr>
          <a:xfrm>
            <a:off x="1427010" y="3392424"/>
            <a:ext cx="2437854" cy="828000"/>
          </a:xfrm>
          <a:prstGeom prst="rect">
            <a:avLst/>
          </a:prstGeom>
          <a:solidFill>
            <a:srgbClr val="E3929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3200" b="1" dirty="0">
                <a:solidFill>
                  <a:schemeClr val="tx1"/>
                </a:solidFill>
              </a:rPr>
              <a:t>FTQ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486A4F-F8B1-94F6-3564-9E1B4D365FCD}"/>
              </a:ext>
            </a:extLst>
          </p:cNvPr>
          <p:cNvSpPr/>
          <p:nvPr/>
        </p:nvSpPr>
        <p:spPr>
          <a:xfrm rot="16200000">
            <a:off x="3181896" y="3540144"/>
            <a:ext cx="828000" cy="540000"/>
          </a:xfrm>
          <a:prstGeom prst="rect">
            <a:avLst/>
          </a:prstGeom>
          <a:solidFill>
            <a:srgbClr val="B3A3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200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530CF7-35AA-1DB5-96AA-F0607E1214FB}"/>
              </a:ext>
            </a:extLst>
          </p:cNvPr>
          <p:cNvCxnSpPr/>
          <p:nvPr/>
        </p:nvCxnSpPr>
        <p:spPr>
          <a:xfrm>
            <a:off x="1763314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B51D80-6C7B-1CF7-75E3-2AD2C9535EC3}"/>
              </a:ext>
            </a:extLst>
          </p:cNvPr>
          <p:cNvCxnSpPr/>
          <p:nvPr/>
        </p:nvCxnSpPr>
        <p:spPr>
          <a:xfrm>
            <a:off x="2135170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6C8937-DCED-8DB1-C5E5-8C082338B496}"/>
              </a:ext>
            </a:extLst>
          </p:cNvPr>
          <p:cNvCxnSpPr/>
          <p:nvPr/>
        </p:nvCxnSpPr>
        <p:spPr>
          <a:xfrm>
            <a:off x="2507026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BCE512-FB1B-F0B2-ABEE-34D76BCF0F25}"/>
              </a:ext>
            </a:extLst>
          </p:cNvPr>
          <p:cNvCxnSpPr/>
          <p:nvPr/>
        </p:nvCxnSpPr>
        <p:spPr>
          <a:xfrm>
            <a:off x="2897170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A3B409-4823-AAAF-C57D-A774B512A36B}"/>
              </a:ext>
            </a:extLst>
          </p:cNvPr>
          <p:cNvCxnSpPr>
            <a:cxnSpLocks/>
          </p:cNvCxnSpPr>
          <p:nvPr/>
        </p:nvCxnSpPr>
        <p:spPr>
          <a:xfrm>
            <a:off x="3934988" y="3829720"/>
            <a:ext cx="10376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Bent Up Arrow 6">
            <a:extLst>
              <a:ext uri="{FF2B5EF4-FFF2-40B4-BE49-F238E27FC236}">
                <a16:creationId xmlns:a16="http://schemas.microsoft.com/office/drawing/2014/main" id="{C6EA81A4-1F09-3226-C829-0DA757AB4EBF}"/>
              </a:ext>
            </a:extLst>
          </p:cNvPr>
          <p:cNvSpPr/>
          <p:nvPr/>
        </p:nvSpPr>
        <p:spPr>
          <a:xfrm rot="5400000">
            <a:off x="488427" y="3136879"/>
            <a:ext cx="1060135" cy="566213"/>
          </a:xfrm>
          <a:prstGeom prst="bentUpArrow">
            <a:avLst>
              <a:gd name="adj1" fmla="val 3884"/>
              <a:gd name="adj2" fmla="val 11670"/>
              <a:gd name="adj3" fmla="val 271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66053-5651-8CC5-1E05-E8BA1485536A}"/>
              </a:ext>
            </a:extLst>
          </p:cNvPr>
          <p:cNvSpPr/>
          <p:nvPr/>
        </p:nvSpPr>
        <p:spPr>
          <a:xfrm>
            <a:off x="347241" y="4191267"/>
            <a:ext cx="900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DIP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93651C-D8F5-8252-A05C-E7BE42BB61FA}"/>
              </a:ext>
            </a:extLst>
          </p:cNvPr>
          <p:cNvCxnSpPr>
            <a:cxnSpLocks/>
          </p:cNvCxnSpPr>
          <p:nvPr/>
        </p:nvCxnSpPr>
        <p:spPr>
          <a:xfrm>
            <a:off x="1301601" y="4624955"/>
            <a:ext cx="11239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805847B-74C7-918A-A132-E528B80A6090}"/>
              </a:ext>
            </a:extLst>
          </p:cNvPr>
          <p:cNvSpPr/>
          <p:nvPr/>
        </p:nvSpPr>
        <p:spPr>
          <a:xfrm>
            <a:off x="4110446" y="1454932"/>
            <a:ext cx="3762404" cy="1006360"/>
          </a:xfrm>
          <a:prstGeom prst="roundRect">
            <a:avLst/>
          </a:prstGeom>
          <a:solidFill>
            <a:srgbClr val="E2F0D9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System Font Regular"/>
              <a:buChar char="+"/>
            </a:pPr>
            <a:r>
              <a:rPr lang="en-US" altLang="ko-KR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Complementary to FDIP</a:t>
            </a:r>
          </a:p>
          <a:p>
            <a:pPr marL="285750" indent="-285750">
              <a:buFont typeface="System Font Regular"/>
              <a:buChar char="+"/>
            </a:pPr>
            <a:r>
              <a:rPr lang="en-US" altLang="ko-KR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Independent of BPU</a:t>
            </a:r>
            <a:endParaRPr lang="en-SE" altLang="ko-KR" dirty="0">
              <a:ln w="0"/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System Font Regular"/>
              <a:buChar char="+"/>
            </a:pPr>
            <a:r>
              <a:rPr lang="en-SE" altLang="ko-KR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prefetch far-ahead (than FDIP)</a:t>
            </a:r>
            <a:endParaRPr lang="en-US" altLang="ko-KR" dirty="0">
              <a:ln w="0"/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A2C0387-E7C1-73F9-5CBA-02888FA43A26}"/>
              </a:ext>
            </a:extLst>
          </p:cNvPr>
          <p:cNvSpPr/>
          <p:nvPr/>
        </p:nvSpPr>
        <p:spPr>
          <a:xfrm>
            <a:off x="7973629" y="1437351"/>
            <a:ext cx="3600001" cy="1008247"/>
          </a:xfrm>
          <a:prstGeom prst="roundRect">
            <a:avLst/>
          </a:prstGeom>
          <a:solidFill>
            <a:srgbClr val="F3DCDB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altLang="ko-KR" dirty="0">
                <a:ln w="0"/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Consumes costly </a:t>
            </a:r>
            <a:r>
              <a:rPr lang="en-US" altLang="ko-KR">
                <a:ln w="0"/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chip area</a:t>
            </a:r>
            <a:endParaRPr lang="en-US" altLang="ko-KR" dirty="0">
              <a:ln w="0"/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ln w="0"/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in dynamic energy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ln w="0"/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Useless prefetches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38F2BC-3C69-DCBF-975C-256F5ABA578B}"/>
              </a:ext>
            </a:extLst>
          </p:cNvPr>
          <p:cNvSpPr/>
          <p:nvPr/>
        </p:nvSpPr>
        <p:spPr>
          <a:xfrm>
            <a:off x="481583" y="1670304"/>
            <a:ext cx="28443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73700A-FEFB-8ACD-4B1C-7417F9CD54CA}"/>
              </a:ext>
            </a:extLst>
          </p:cNvPr>
          <p:cNvSpPr/>
          <p:nvPr/>
        </p:nvSpPr>
        <p:spPr>
          <a:xfrm>
            <a:off x="618370" y="1789720"/>
            <a:ext cx="1406862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</a:rPr>
              <a:t>Branch Predictor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7E06DD-5D4A-2333-E704-58D9D4FD9AEA}"/>
              </a:ext>
            </a:extLst>
          </p:cNvPr>
          <p:cNvSpPr/>
          <p:nvPr/>
        </p:nvSpPr>
        <p:spPr>
          <a:xfrm>
            <a:off x="2195937" y="1789720"/>
            <a:ext cx="900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</a:rPr>
              <a:t>BTB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7C795F9-7C2E-84A8-8479-31C19744B828}"/>
              </a:ext>
            </a:extLst>
          </p:cNvPr>
          <p:cNvSpPr/>
          <p:nvPr/>
        </p:nvSpPr>
        <p:spPr>
          <a:xfrm>
            <a:off x="5010578" y="2604325"/>
            <a:ext cx="6336000" cy="2340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D4D4E9-7BE6-1D88-2315-4144BF00C18E}"/>
              </a:ext>
            </a:extLst>
          </p:cNvPr>
          <p:cNvSpPr txBox="1"/>
          <p:nvPr/>
        </p:nvSpPr>
        <p:spPr>
          <a:xfrm>
            <a:off x="3839339" y="3401568"/>
            <a:ext cx="134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Demand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D5A7B3D-947F-7ADD-A6FF-6D1BF8405611}"/>
              </a:ext>
            </a:extLst>
          </p:cNvPr>
          <p:cNvGrpSpPr/>
          <p:nvPr/>
        </p:nvGrpSpPr>
        <p:grpSpPr>
          <a:xfrm>
            <a:off x="2436048" y="4239636"/>
            <a:ext cx="2520000" cy="461665"/>
            <a:chOff x="2436048" y="4239636"/>
            <a:chExt cx="2520000" cy="46166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999F407-D693-3FE2-6E25-CBB4598DD4CD}"/>
                </a:ext>
              </a:extLst>
            </p:cNvPr>
            <p:cNvCxnSpPr/>
            <p:nvPr/>
          </p:nvCxnSpPr>
          <p:spPr>
            <a:xfrm>
              <a:off x="2436048" y="4638658"/>
              <a:ext cx="25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749B9B4-79F3-C012-D6F6-F82752F94EB5}"/>
                </a:ext>
              </a:extLst>
            </p:cNvPr>
            <p:cNvCxnSpPr/>
            <p:nvPr/>
          </p:nvCxnSpPr>
          <p:spPr>
            <a:xfrm>
              <a:off x="2436048" y="4253920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523BA7-E0B3-556C-949D-1821179E28C2}"/>
                </a:ext>
              </a:extLst>
            </p:cNvPr>
            <p:cNvSpPr txBox="1"/>
            <p:nvPr/>
          </p:nvSpPr>
          <p:spPr>
            <a:xfrm>
              <a:off x="3042005" y="4239636"/>
              <a:ext cx="1342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Prefetch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1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AA38-9BCD-02F9-AC97-A2C7CDDA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Are DIPs always beneficial?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DF701-40F3-C53C-E2BE-51B4A9943552}"/>
              </a:ext>
            </a:extLst>
          </p:cNvPr>
          <p:cNvSpPr/>
          <p:nvPr/>
        </p:nvSpPr>
        <p:spPr>
          <a:xfrm>
            <a:off x="333443" y="1079744"/>
            <a:ext cx="1929670" cy="519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A7CC9-0519-9CE2-7FDC-E68CAF3B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68" y="1079744"/>
            <a:ext cx="9192485" cy="5760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DA0427-B9D2-140C-DABA-F50BE90DE41F}"/>
              </a:ext>
            </a:extLst>
          </p:cNvPr>
          <p:cNvSpPr/>
          <p:nvPr/>
        </p:nvSpPr>
        <p:spPr>
          <a:xfrm>
            <a:off x="3742566" y="1154388"/>
            <a:ext cx="959461" cy="4896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7B9F42-A973-10A1-604D-3E682A5CAE07}"/>
              </a:ext>
            </a:extLst>
          </p:cNvPr>
          <p:cNvSpPr/>
          <p:nvPr/>
        </p:nvSpPr>
        <p:spPr>
          <a:xfrm>
            <a:off x="6334299" y="1144360"/>
            <a:ext cx="1155997" cy="4896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54EC90-0054-D77D-6060-6399FE1C553B}"/>
              </a:ext>
            </a:extLst>
          </p:cNvPr>
          <p:cNvSpPr/>
          <p:nvPr/>
        </p:nvSpPr>
        <p:spPr>
          <a:xfrm>
            <a:off x="8792953" y="1144359"/>
            <a:ext cx="1155997" cy="4896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45F8-E80A-0121-D4D1-F56348340DC4}"/>
              </a:ext>
            </a:extLst>
          </p:cNvPr>
          <p:cNvSpPr/>
          <p:nvPr/>
        </p:nvSpPr>
        <p:spPr>
          <a:xfrm>
            <a:off x="2368628" y="1079745"/>
            <a:ext cx="2692368" cy="519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54786-5F67-0EA7-061E-559ADC01472E}"/>
              </a:ext>
            </a:extLst>
          </p:cNvPr>
          <p:cNvSpPr/>
          <p:nvPr/>
        </p:nvSpPr>
        <p:spPr>
          <a:xfrm>
            <a:off x="5048874" y="1126678"/>
            <a:ext cx="2692368" cy="519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1FFAC-4B4A-1022-8E34-80271D087C61}"/>
              </a:ext>
            </a:extLst>
          </p:cNvPr>
          <p:cNvSpPr/>
          <p:nvPr/>
        </p:nvSpPr>
        <p:spPr>
          <a:xfrm>
            <a:off x="7727387" y="1072816"/>
            <a:ext cx="2692368" cy="519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153AC-6122-EB60-5758-81BE47A902B3}"/>
              </a:ext>
            </a:extLst>
          </p:cNvPr>
          <p:cNvGrpSpPr/>
          <p:nvPr/>
        </p:nvGrpSpPr>
        <p:grpSpPr>
          <a:xfrm>
            <a:off x="5224129" y="5110248"/>
            <a:ext cx="2949481" cy="923665"/>
            <a:chOff x="8925710" y="2549349"/>
            <a:chExt cx="1764329" cy="74254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8852095-08BA-BD9D-3D0C-94E806EB6148}"/>
                </a:ext>
              </a:extLst>
            </p:cNvPr>
            <p:cNvSpPr/>
            <p:nvPr/>
          </p:nvSpPr>
          <p:spPr>
            <a:xfrm>
              <a:off x="8925710" y="2549349"/>
              <a:ext cx="1381579" cy="7425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E1634E-4EEB-709B-6160-F2A5724698C9}"/>
                </a:ext>
              </a:extLst>
            </p:cNvPr>
            <p:cNvSpPr/>
            <p:nvPr/>
          </p:nvSpPr>
          <p:spPr>
            <a:xfrm>
              <a:off x="9063968" y="2637036"/>
              <a:ext cx="235722" cy="253597"/>
            </a:xfrm>
            <a:prstGeom prst="rect">
              <a:avLst/>
            </a:prstGeom>
            <a:solidFill>
              <a:srgbClr val="4C72B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0D6CE0-5E12-A3D2-0A1A-ED9C1E6D4010}"/>
                </a:ext>
              </a:extLst>
            </p:cNvPr>
            <p:cNvSpPr/>
            <p:nvPr/>
          </p:nvSpPr>
          <p:spPr>
            <a:xfrm>
              <a:off x="9063968" y="2965136"/>
              <a:ext cx="235722" cy="253597"/>
            </a:xfrm>
            <a:prstGeom prst="rect">
              <a:avLst/>
            </a:prstGeom>
            <a:solidFill>
              <a:srgbClr val="C44E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FEDE1D-3D87-6460-77EF-28FA9CD62B9C}"/>
                </a:ext>
              </a:extLst>
            </p:cNvPr>
            <p:cNvSpPr txBox="1"/>
            <p:nvPr/>
          </p:nvSpPr>
          <p:spPr>
            <a:xfrm>
              <a:off x="9317700" y="2603009"/>
              <a:ext cx="1372339" cy="32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Performance</a:t>
              </a:r>
              <a:endParaRPr lang="en-SE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EADA51-76DB-C3B4-63FB-DC1B93DA635C}"/>
                </a:ext>
              </a:extLst>
            </p:cNvPr>
            <p:cNvSpPr txBox="1"/>
            <p:nvPr/>
          </p:nvSpPr>
          <p:spPr>
            <a:xfrm>
              <a:off x="9317700" y="2931109"/>
              <a:ext cx="1372339" cy="321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2000" dirty="0">
                  <a:latin typeface="+mj-lt"/>
                </a:rPr>
                <a:t>Energy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6DDF82A-4C3D-5A76-1EAD-AC4BD0952C8C}"/>
              </a:ext>
            </a:extLst>
          </p:cNvPr>
          <p:cNvSpPr/>
          <p:nvPr/>
        </p:nvSpPr>
        <p:spPr>
          <a:xfrm>
            <a:off x="3117273" y="2580977"/>
            <a:ext cx="6706099" cy="1510804"/>
          </a:xfrm>
          <a:prstGeom prst="roundRect">
            <a:avLst/>
          </a:prstGeom>
          <a:solidFill>
            <a:srgbClr val="F3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DIPs only help 5% of applications and hurt 12%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to used carefully!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DIPs claim costly chip area </a:t>
            </a:r>
          </a:p>
        </p:txBody>
      </p:sp>
    </p:spTree>
    <p:extLst>
      <p:ext uri="{BB962C8B-B14F-4D97-AF65-F5344CB8AC3E}">
        <p14:creationId xmlns:p14="http://schemas.microsoft.com/office/powerpoint/2010/main" val="34971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860D-951A-7B9F-4965-7D9E7B01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Challenges</a:t>
            </a:r>
            <a:endParaRPr lang="en-SE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6466-0FBF-B38A-3E98-F3BD04E86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SE" dirty="0"/>
              <a:t>DIPs benefit a few benchmarks but hurt many</a:t>
            </a:r>
          </a:p>
          <a:p>
            <a:pPr lvl="1"/>
            <a:r>
              <a:rPr lang="en-SE" dirty="0">
                <a:solidFill>
                  <a:schemeClr val="accent6"/>
                </a:solidFill>
              </a:rPr>
              <a:t>Insight: We can identify what to do based on perf. counters</a:t>
            </a:r>
          </a:p>
          <a:p>
            <a:pPr lvl="1"/>
            <a:r>
              <a:rPr lang="en-SE" dirty="0">
                <a:solidFill>
                  <a:srgbClr val="C00000"/>
                </a:solidFill>
              </a:rPr>
              <a:t>Contribution: Train DT to dynamically switch DIPs on/off</a:t>
            </a:r>
            <a:br>
              <a:rPr lang="en-SE" dirty="0">
                <a:solidFill>
                  <a:srgbClr val="C00000"/>
                </a:solidFill>
              </a:rPr>
            </a:br>
            <a:endParaRPr lang="en-SE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SE" dirty="0"/>
              <a:t>DIPs need in-core costly chip area</a:t>
            </a:r>
          </a:p>
          <a:p>
            <a:pPr lvl="1"/>
            <a:r>
              <a:rPr lang="en-GB" dirty="0">
                <a:solidFill>
                  <a:schemeClr val="accent6"/>
                </a:solidFill>
              </a:rPr>
              <a:t>Insight: More BTB space is not needed when DIPs are beneficial</a:t>
            </a:r>
            <a:endParaRPr lang="en-SE" dirty="0">
              <a:solidFill>
                <a:schemeClr val="accent6"/>
              </a:solidFill>
            </a:endParaRPr>
          </a:p>
          <a:p>
            <a:pPr lvl="1"/>
            <a:r>
              <a:rPr lang="en-SE" dirty="0">
                <a:solidFill>
                  <a:srgbClr val="C00000"/>
                </a:solidFill>
              </a:rPr>
              <a:t>Contribution: Use BTB to store DIP metadata</a:t>
            </a:r>
          </a:p>
          <a:p>
            <a:pPr marL="457200" lvl="1" indent="0">
              <a:buNone/>
            </a:pPr>
            <a:endParaRPr lang="en-SE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n-SE" sz="3200" b="1" dirty="0">
                <a:solidFill>
                  <a:schemeClr val="accent1">
                    <a:lumMod val="75000"/>
                  </a:schemeClr>
                </a:solidFill>
              </a:rPr>
              <a:t>Protean: Using BTB to save DIP metadata – benefit of DIPs without the area cost</a:t>
            </a:r>
          </a:p>
        </p:txBody>
      </p:sp>
    </p:spTree>
    <p:extLst>
      <p:ext uri="{BB962C8B-B14F-4D97-AF65-F5344CB8AC3E}">
        <p14:creationId xmlns:p14="http://schemas.microsoft.com/office/powerpoint/2010/main" val="18772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B647F5-9537-D02F-43A7-1DCBD893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E" dirty="0"/>
              <a:t>Protean – using BTB for DIP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21850-88F8-5B7F-AF40-F31E67BA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08B29-1608-CC40-9BBB-C7FE5BD26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panose="02000503020000020003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9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0681-4C02-B21B-010A-861EB0EB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Protean: Dynamic FDIP + DIP Front-End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16F29C-D31A-E18F-BF9D-B7954A414308}"/>
              </a:ext>
            </a:extLst>
          </p:cNvPr>
          <p:cNvSpPr/>
          <p:nvPr/>
        </p:nvSpPr>
        <p:spPr>
          <a:xfrm>
            <a:off x="1427010" y="3392424"/>
            <a:ext cx="2437854" cy="828000"/>
          </a:xfrm>
          <a:prstGeom prst="rect">
            <a:avLst/>
          </a:prstGeom>
          <a:solidFill>
            <a:srgbClr val="E3929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3200" b="1" dirty="0">
                <a:solidFill>
                  <a:schemeClr val="tx1"/>
                </a:solidFill>
              </a:rPr>
              <a:t>FTQ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486A4F-F8B1-94F6-3564-9E1B4D365FCD}"/>
              </a:ext>
            </a:extLst>
          </p:cNvPr>
          <p:cNvSpPr/>
          <p:nvPr/>
        </p:nvSpPr>
        <p:spPr>
          <a:xfrm rot="16200000">
            <a:off x="3181896" y="3540144"/>
            <a:ext cx="828000" cy="540000"/>
          </a:xfrm>
          <a:prstGeom prst="rect">
            <a:avLst/>
          </a:prstGeom>
          <a:solidFill>
            <a:srgbClr val="B3A3C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200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530CF7-35AA-1DB5-96AA-F0607E1214FB}"/>
              </a:ext>
            </a:extLst>
          </p:cNvPr>
          <p:cNvCxnSpPr/>
          <p:nvPr/>
        </p:nvCxnSpPr>
        <p:spPr>
          <a:xfrm>
            <a:off x="1763314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B51D80-6C7B-1CF7-75E3-2AD2C9535EC3}"/>
              </a:ext>
            </a:extLst>
          </p:cNvPr>
          <p:cNvCxnSpPr/>
          <p:nvPr/>
        </p:nvCxnSpPr>
        <p:spPr>
          <a:xfrm>
            <a:off x="2135170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6C8937-DCED-8DB1-C5E5-8C082338B496}"/>
              </a:ext>
            </a:extLst>
          </p:cNvPr>
          <p:cNvCxnSpPr/>
          <p:nvPr/>
        </p:nvCxnSpPr>
        <p:spPr>
          <a:xfrm>
            <a:off x="2507026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BCE512-FB1B-F0B2-ABEE-34D76BCF0F25}"/>
              </a:ext>
            </a:extLst>
          </p:cNvPr>
          <p:cNvCxnSpPr/>
          <p:nvPr/>
        </p:nvCxnSpPr>
        <p:spPr>
          <a:xfrm>
            <a:off x="2897170" y="3374136"/>
            <a:ext cx="0" cy="828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65EB81D-D0AB-C965-284B-3BDAF354B681}"/>
              </a:ext>
            </a:extLst>
          </p:cNvPr>
          <p:cNvSpPr/>
          <p:nvPr/>
        </p:nvSpPr>
        <p:spPr>
          <a:xfrm>
            <a:off x="747422" y="4560760"/>
            <a:ext cx="900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DIP</a:t>
            </a:r>
          </a:p>
        </p:txBody>
      </p:sp>
      <p:sp>
        <p:nvSpPr>
          <p:cNvPr id="40" name="Bent Up Arrow 39">
            <a:extLst>
              <a:ext uri="{FF2B5EF4-FFF2-40B4-BE49-F238E27FC236}">
                <a16:creationId xmlns:a16="http://schemas.microsoft.com/office/drawing/2014/main" id="{021DCDF2-93E7-3249-B19B-35451B8C2D96}"/>
              </a:ext>
            </a:extLst>
          </p:cNvPr>
          <p:cNvSpPr/>
          <p:nvPr/>
        </p:nvSpPr>
        <p:spPr>
          <a:xfrm rot="5400000">
            <a:off x="488427" y="3136879"/>
            <a:ext cx="1060135" cy="566213"/>
          </a:xfrm>
          <a:prstGeom prst="bentUpArrow">
            <a:avLst>
              <a:gd name="adj1" fmla="val 3884"/>
              <a:gd name="adj2" fmla="val 11670"/>
              <a:gd name="adj3" fmla="val 271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D3F96A2-CFE2-5A55-295C-2B2180DD59E3}"/>
              </a:ext>
            </a:extLst>
          </p:cNvPr>
          <p:cNvSpPr/>
          <p:nvPr/>
        </p:nvSpPr>
        <p:spPr>
          <a:xfrm>
            <a:off x="4195843" y="1201840"/>
            <a:ext cx="7119490" cy="781052"/>
          </a:xfrm>
          <a:prstGeom prst="roundRect">
            <a:avLst/>
          </a:prstGeom>
          <a:solidFill>
            <a:srgbClr val="F3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we reduce BTB size without hurting performance?</a:t>
            </a:r>
            <a:endParaRPr lang="en-SE" sz="2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FA6866-EBC1-CEF3-A581-C2EF0EAF7603}"/>
              </a:ext>
            </a:extLst>
          </p:cNvPr>
          <p:cNvSpPr/>
          <p:nvPr/>
        </p:nvSpPr>
        <p:spPr>
          <a:xfrm>
            <a:off x="481583" y="1670304"/>
            <a:ext cx="28443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48C77F-E981-DEFC-5F01-3ACBC4F2E51D}"/>
              </a:ext>
            </a:extLst>
          </p:cNvPr>
          <p:cNvSpPr/>
          <p:nvPr/>
        </p:nvSpPr>
        <p:spPr>
          <a:xfrm>
            <a:off x="618370" y="1789720"/>
            <a:ext cx="1406862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</a:rPr>
              <a:t>Branch Predictor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5B62A-60A1-DE38-3820-F6A8055733EF}"/>
              </a:ext>
            </a:extLst>
          </p:cNvPr>
          <p:cNvSpPr/>
          <p:nvPr/>
        </p:nvSpPr>
        <p:spPr>
          <a:xfrm>
            <a:off x="2195937" y="1789720"/>
            <a:ext cx="900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BTB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E8ED3-E36D-4115-28EF-0A947A0A72D9}"/>
              </a:ext>
            </a:extLst>
          </p:cNvPr>
          <p:cNvSpPr/>
          <p:nvPr/>
        </p:nvSpPr>
        <p:spPr>
          <a:xfrm>
            <a:off x="2201804" y="1789720"/>
            <a:ext cx="900000" cy="482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ln w="0"/>
                <a:solidFill>
                  <a:schemeClr val="tx1"/>
                </a:solidFill>
              </a:rPr>
              <a:t>BTB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9D5813-BE66-5C2D-ADED-F60BC97CCA13}"/>
              </a:ext>
            </a:extLst>
          </p:cNvPr>
          <p:cNvSpPr/>
          <p:nvPr/>
        </p:nvSpPr>
        <p:spPr>
          <a:xfrm>
            <a:off x="2201804" y="2320791"/>
            <a:ext cx="900000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solidFill>
                  <a:schemeClr val="tx1"/>
                </a:solidFill>
              </a:rPr>
              <a:t>DIP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EF5746-D918-FC43-F8A0-FFA756D22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078997"/>
              </p:ext>
            </p:extLst>
          </p:nvPr>
        </p:nvGraphicFramePr>
        <p:xfrm>
          <a:off x="5055588" y="2133806"/>
          <a:ext cx="270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4852853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8701104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89422634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BTB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BTB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BTB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848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DCD0D0-F061-7637-248F-36350A0E1B76}"/>
              </a:ext>
            </a:extLst>
          </p:cNvPr>
          <p:cNvSpPr txBox="1"/>
          <p:nvPr/>
        </p:nvSpPr>
        <p:spPr>
          <a:xfrm>
            <a:off x="8155266" y="2133806"/>
            <a:ext cx="250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12k BTB - </a:t>
            </a:r>
            <a:r>
              <a:rPr lang="en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DC17F36F-AD7F-A382-144D-AE7F53896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726214"/>
              </p:ext>
            </p:extLst>
          </p:nvPr>
        </p:nvGraphicFramePr>
        <p:xfrm>
          <a:off x="5055588" y="2844021"/>
          <a:ext cx="270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4852853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8701104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89422634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BTB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BTB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OFF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8487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DCB2BD-A809-57BD-DC4E-50BEF84356B3}"/>
              </a:ext>
            </a:extLst>
          </p:cNvPr>
          <p:cNvSpPr txBox="1"/>
          <p:nvPr/>
        </p:nvSpPr>
        <p:spPr>
          <a:xfrm>
            <a:off x="8155266" y="2844021"/>
            <a:ext cx="250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8k BTB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F7B986E7-F1D4-8325-0B62-106A48911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689441"/>
              </p:ext>
            </p:extLst>
          </p:nvPr>
        </p:nvGraphicFramePr>
        <p:xfrm>
          <a:off x="5055588" y="3554236"/>
          <a:ext cx="270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4852853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8701104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89422634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BTB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OFF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OFF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84876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19319082-8A6B-313F-2E61-41ADED8BD81C}"/>
              </a:ext>
            </a:extLst>
          </p:cNvPr>
          <p:cNvSpPr txBox="1"/>
          <p:nvPr/>
        </p:nvSpPr>
        <p:spPr>
          <a:xfrm>
            <a:off x="8171970" y="3554236"/>
            <a:ext cx="250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4k BTB</a:t>
            </a: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F0A43A42-92E6-2436-42B3-E19D42EA6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723143"/>
              </p:ext>
            </p:extLst>
          </p:nvPr>
        </p:nvGraphicFramePr>
        <p:xfrm>
          <a:off x="5055588" y="4264451"/>
          <a:ext cx="270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4852853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8701104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89422634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BTB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OFF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84876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3E226D0B-4EE3-6038-E990-2361A9CB0332}"/>
              </a:ext>
            </a:extLst>
          </p:cNvPr>
          <p:cNvSpPr txBox="1"/>
          <p:nvPr/>
        </p:nvSpPr>
        <p:spPr>
          <a:xfrm>
            <a:off x="8155266" y="4264451"/>
            <a:ext cx="250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4k BTB + 4k DIP</a:t>
            </a:r>
          </a:p>
        </p:txBody>
      </p:sp>
      <p:graphicFrame>
        <p:nvGraphicFramePr>
          <p:cNvPr id="43" name="Table 4">
            <a:extLst>
              <a:ext uri="{FF2B5EF4-FFF2-40B4-BE49-F238E27FC236}">
                <a16:creationId xmlns:a16="http://schemas.microsoft.com/office/drawing/2014/main" id="{0B0B44C5-746E-2138-2469-5A6A8D75D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960103"/>
              </p:ext>
            </p:extLst>
          </p:nvPr>
        </p:nvGraphicFramePr>
        <p:xfrm>
          <a:off x="5055588" y="4974666"/>
          <a:ext cx="270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4852853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8701104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89422634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BTB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84876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0BB78C95-766A-4A90-7F23-7CEDAB25A1A6}"/>
              </a:ext>
            </a:extLst>
          </p:cNvPr>
          <p:cNvSpPr txBox="1"/>
          <p:nvPr/>
        </p:nvSpPr>
        <p:spPr>
          <a:xfrm>
            <a:off x="8171970" y="4974666"/>
            <a:ext cx="250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4k BTB + 8k DIP</a:t>
            </a:r>
          </a:p>
        </p:txBody>
      </p:sp>
      <p:graphicFrame>
        <p:nvGraphicFramePr>
          <p:cNvPr id="45" name="Table 4">
            <a:extLst>
              <a:ext uri="{FF2B5EF4-FFF2-40B4-BE49-F238E27FC236}">
                <a16:creationId xmlns:a16="http://schemas.microsoft.com/office/drawing/2014/main" id="{974E88E8-1873-4A15-C66C-95BE9B55E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54740"/>
              </p:ext>
            </p:extLst>
          </p:nvPr>
        </p:nvGraphicFramePr>
        <p:xfrm>
          <a:off x="5055588" y="5684879"/>
          <a:ext cx="270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4852853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8701104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289422634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BTB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BTB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400" b="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8487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944CE301-14DC-888A-1D7E-CF81F8EEC557}"/>
              </a:ext>
            </a:extLst>
          </p:cNvPr>
          <p:cNvSpPr txBox="1"/>
          <p:nvPr/>
        </p:nvSpPr>
        <p:spPr>
          <a:xfrm>
            <a:off x="8171970" y="5684879"/>
            <a:ext cx="407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8k BTB + </a:t>
            </a:r>
            <a:r>
              <a:rPr lang="en-SE" sz="2400">
                <a:latin typeface="Calibri Light" panose="020F0302020204030204" pitchFamily="34" charset="0"/>
                <a:cs typeface="Calibri Light" panose="020F0302020204030204" pitchFamily="34" charset="0"/>
              </a:rPr>
              <a:t>4k DIP</a:t>
            </a:r>
            <a:endParaRPr lang="en-S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1" grpId="0" animBg="1"/>
      <p:bldP spid="30" grpId="0" animBg="1"/>
      <p:bldP spid="36" grpId="0" animBg="1"/>
      <p:bldP spid="7" grpId="0"/>
      <p:bldP spid="13" grpId="0"/>
      <p:bldP spid="33" grpId="0"/>
      <p:bldP spid="42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7ED2-EEE9-6E63-AE1B-64076051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SE" dirty="0"/>
              <a:t>s it okay to reduce BTB size?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427C673-E11B-63D5-2ED2-88D08B7FD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8" y="1479602"/>
            <a:ext cx="9967959" cy="48600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F3B221-D9DB-ED1C-27C2-71E51B6C6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81" y="1479725"/>
            <a:ext cx="9967976" cy="48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CF7CE3-3D72-C397-9401-9D4858B60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81" y="1479602"/>
            <a:ext cx="9967976" cy="486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CB26930-0489-3479-7A49-7319044B0EE2}"/>
              </a:ext>
            </a:extLst>
          </p:cNvPr>
          <p:cNvSpPr/>
          <p:nvPr/>
        </p:nvSpPr>
        <p:spPr>
          <a:xfrm>
            <a:off x="9975273" y="1662546"/>
            <a:ext cx="369222" cy="192855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C49322A-9D1A-78BB-E2CF-9BD317F2834F}"/>
              </a:ext>
            </a:extLst>
          </p:cNvPr>
          <p:cNvSpPr/>
          <p:nvPr/>
        </p:nvSpPr>
        <p:spPr>
          <a:xfrm>
            <a:off x="6354113" y="1742588"/>
            <a:ext cx="3604534" cy="1006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Reducing BTB size doesn’t hurt performance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A12C2E8-0F71-62F2-6F2A-F63895CA623A}"/>
              </a:ext>
            </a:extLst>
          </p:cNvPr>
          <p:cNvSpPr/>
          <p:nvPr/>
        </p:nvSpPr>
        <p:spPr>
          <a:xfrm>
            <a:off x="6816436" y="3607723"/>
            <a:ext cx="3308466" cy="206432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151B16-AFEC-0134-AE79-2D2E9D73B519}"/>
              </a:ext>
            </a:extLst>
          </p:cNvPr>
          <p:cNvSpPr/>
          <p:nvPr/>
        </p:nvSpPr>
        <p:spPr>
          <a:xfrm>
            <a:off x="6520368" y="5793589"/>
            <a:ext cx="4146359" cy="731519"/>
          </a:xfrm>
          <a:prstGeom prst="roundRect">
            <a:avLst/>
          </a:prstGeom>
          <a:solidFill>
            <a:srgbClr val="F3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BTB size of 4k is not enough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E299210-F67D-2B1F-03C8-CC9E790325CC}"/>
              </a:ext>
            </a:extLst>
          </p:cNvPr>
          <p:cNvSpPr/>
          <p:nvPr/>
        </p:nvSpPr>
        <p:spPr>
          <a:xfrm>
            <a:off x="2579716" y="4366833"/>
            <a:ext cx="3940652" cy="73151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0F16750-5F97-C05E-FAA5-79B0BE9A1E17}"/>
              </a:ext>
            </a:extLst>
          </p:cNvPr>
          <p:cNvSpPr/>
          <p:nvPr/>
        </p:nvSpPr>
        <p:spPr>
          <a:xfrm>
            <a:off x="3007314" y="5176110"/>
            <a:ext cx="3191699" cy="4821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Insensitive to BTB size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E3987A9-BF59-180E-D34D-C587C160F940}"/>
              </a:ext>
            </a:extLst>
          </p:cNvPr>
          <p:cNvSpPr/>
          <p:nvPr/>
        </p:nvSpPr>
        <p:spPr>
          <a:xfrm>
            <a:off x="2427317" y="2972131"/>
            <a:ext cx="7531330" cy="9339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Takeaway 1: </a:t>
            </a:r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these applications, BTB space can be traded for DIP metdata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47A6113-4E62-6E14-1C2B-2BDAD5EE934B}"/>
              </a:ext>
            </a:extLst>
          </p:cNvPr>
          <p:cNvSpPr/>
          <p:nvPr/>
        </p:nvSpPr>
        <p:spPr>
          <a:xfrm>
            <a:off x="2427317" y="4013892"/>
            <a:ext cx="8076334" cy="9449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Takeaway 2:</a:t>
            </a:r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some benchmarks, BTB size should not be reduced below 8k!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C8BAF9-D644-8CB9-69FB-6DDF6F23CCCD}"/>
              </a:ext>
            </a:extLst>
          </p:cNvPr>
          <p:cNvSpPr/>
          <p:nvPr/>
        </p:nvSpPr>
        <p:spPr>
          <a:xfrm>
            <a:off x="6778691" y="1882384"/>
            <a:ext cx="3346799" cy="787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Best we can do with instruction prefetching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BDBDB3-2BDB-D72C-2AC3-E4E03A00E02B}"/>
              </a:ext>
            </a:extLst>
          </p:cNvPr>
          <p:cNvSpPr/>
          <p:nvPr/>
        </p:nvSpPr>
        <p:spPr>
          <a:xfrm>
            <a:off x="6713133" y="2821664"/>
            <a:ext cx="3325092" cy="731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ln w="0"/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8k BTB performs similar to 12K BTB</a:t>
            </a:r>
          </a:p>
        </p:txBody>
      </p:sp>
    </p:spTree>
    <p:extLst>
      <p:ext uri="{BB962C8B-B14F-4D97-AF65-F5344CB8AC3E}">
        <p14:creationId xmlns:p14="http://schemas.microsoft.com/office/powerpoint/2010/main" val="10889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3" grpId="0" animBg="1"/>
      <p:bldP spid="3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ppsal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990000"/>
      </a:accent1>
      <a:accent2>
        <a:srgbClr val="C80000"/>
      </a:accent2>
      <a:accent3>
        <a:srgbClr val="0046A5"/>
      </a:accent3>
      <a:accent4>
        <a:srgbClr val="006CFF"/>
      </a:accent4>
      <a:accent5>
        <a:srgbClr val="4DBC00"/>
      </a:accent5>
      <a:accent6>
        <a:srgbClr val="1E7300"/>
      </a:accent6>
      <a:hlink>
        <a:srgbClr val="9C7600"/>
      </a:hlink>
      <a:folHlink>
        <a:srgbClr val="D1A5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DA9A786-2A53-2A43-847F-FF16581EEBFF}" vid="{837D7DCE-6578-9948-871A-5FCF55FEEA57}"/>
    </a:ext>
  </a:extLst>
</a:theme>
</file>

<file path=ppt/theme/theme3.xml><?xml version="1.0" encoding="utf-8"?>
<a:theme xmlns:a="http://schemas.openxmlformats.org/drawingml/2006/main" name="2_Office Theme">
  <a:themeElements>
    <a:clrScheme name="Uppsal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990000"/>
      </a:accent1>
      <a:accent2>
        <a:srgbClr val="C80000"/>
      </a:accent2>
      <a:accent3>
        <a:srgbClr val="0046A5"/>
      </a:accent3>
      <a:accent4>
        <a:srgbClr val="006CFF"/>
      </a:accent4>
      <a:accent5>
        <a:srgbClr val="4DBC00"/>
      </a:accent5>
      <a:accent6>
        <a:srgbClr val="1E7300"/>
      </a:accent6>
      <a:hlink>
        <a:srgbClr val="9C7600"/>
      </a:hlink>
      <a:folHlink>
        <a:srgbClr val="D1A5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DA9A786-2A53-2A43-847F-FF16581EEBFF}" vid="{837D7DCE-6578-9948-871A-5FCF55FEEA5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36081</TotalTime>
  <Words>874</Words>
  <Application>Microsoft Macintosh PowerPoint</Application>
  <PresentationFormat>Widescreen</PresentationFormat>
  <Paragraphs>240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System Font Regular</vt:lpstr>
      <vt:lpstr>Arial</vt:lpstr>
      <vt:lpstr>Arial Rounded MT Bold</vt:lpstr>
      <vt:lpstr>Avenir</vt:lpstr>
      <vt:lpstr>Calibri</vt:lpstr>
      <vt:lpstr>Calibri Light</vt:lpstr>
      <vt:lpstr>Office Theme</vt:lpstr>
      <vt:lpstr>1_Office Theme</vt:lpstr>
      <vt:lpstr>2_Office Theme</vt:lpstr>
      <vt:lpstr>Protean: Resource Efficient Instruction Prefetching</vt:lpstr>
      <vt:lpstr>Overview</vt:lpstr>
      <vt:lpstr>Built-in (free!) Instruction Prefetching: FDIP*</vt:lpstr>
      <vt:lpstr>Dedicated Instruction Prefetchers (DIPs)</vt:lpstr>
      <vt:lpstr>Are DIPs always beneficial?</vt:lpstr>
      <vt:lpstr>Challenges</vt:lpstr>
      <vt:lpstr>Protean – using BTB for DIP metadata</vt:lpstr>
      <vt:lpstr>Protean: Dynamic FDIP + DIP Front-End</vt:lpstr>
      <vt:lpstr>Is it okay to reduce BTB size? </vt:lpstr>
      <vt:lpstr>Understanding BTB misses</vt:lpstr>
      <vt:lpstr>Post Fetch Correction (PFC)*</vt:lpstr>
      <vt:lpstr>Indirect branches problem with 4k BTB</vt:lpstr>
      <vt:lpstr>Benefits of dynamic configuration</vt:lpstr>
      <vt:lpstr>Choosing different optimizatons</vt:lpstr>
      <vt:lpstr>Different Optimization choices</vt:lpstr>
      <vt:lpstr>Choosing the correct configuration at runtime</vt:lpstr>
      <vt:lpstr>Results – Performance Optimization</vt:lpstr>
      <vt:lpstr>Protean: Minimal cost Instruction Prefetching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the memory wall</dc:title>
  <dc:creator>M H</dc:creator>
  <cp:lastModifiedBy>Chang Hyun Park</cp:lastModifiedBy>
  <cp:revision>447</cp:revision>
  <dcterms:created xsi:type="dcterms:W3CDTF">2022-12-23T12:35:10Z</dcterms:created>
  <dcterms:modified xsi:type="dcterms:W3CDTF">2023-10-09T12:20:43Z</dcterms:modified>
</cp:coreProperties>
</file>